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866" r:id="rId1"/>
  </p:sldMasterIdLst>
  <p:notesMasterIdLst>
    <p:notesMasterId r:id="rId26"/>
  </p:notesMasterIdLst>
  <p:sldIdLst>
    <p:sldId id="256" r:id="rId2"/>
    <p:sldId id="282" r:id="rId3"/>
    <p:sldId id="283" r:id="rId4"/>
    <p:sldId id="284" r:id="rId5"/>
    <p:sldId id="285" r:id="rId6"/>
    <p:sldId id="286" r:id="rId7"/>
    <p:sldId id="287" r:id="rId8"/>
    <p:sldId id="257" r:id="rId9"/>
    <p:sldId id="258" r:id="rId10"/>
    <p:sldId id="259" r:id="rId11"/>
    <p:sldId id="260" r:id="rId12"/>
    <p:sldId id="261" r:id="rId13"/>
    <p:sldId id="281" r:id="rId14"/>
    <p:sldId id="262" r:id="rId15"/>
    <p:sldId id="263" r:id="rId16"/>
    <p:sldId id="264" r:id="rId17"/>
    <p:sldId id="265" r:id="rId18"/>
    <p:sldId id="266" r:id="rId19"/>
    <p:sldId id="267" r:id="rId20"/>
    <p:sldId id="280" r:id="rId21"/>
    <p:sldId id="268" r:id="rId22"/>
    <p:sldId id="269" r:id="rId23"/>
    <p:sldId id="270" r:id="rId24"/>
    <p:sldId id="279" r:id="rId2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43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jp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2DB89A9-4CC7-41CD-991D-F56BEBD0B3C0}" type="doc">
      <dgm:prSet loTypeId="urn:microsoft.com/office/officeart/2005/8/layout/process5" loCatId="process" qsTypeId="urn:microsoft.com/office/officeart/2005/8/quickstyle/3d4" qsCatId="3D" csTypeId="urn:microsoft.com/office/officeart/2005/8/colors/colorful1" csCatId="colorful" phldr="1"/>
      <dgm:spPr/>
      <dgm:t>
        <a:bodyPr/>
        <a:lstStyle/>
        <a:p>
          <a:endParaRPr lang="es-ES"/>
        </a:p>
      </dgm:t>
    </dgm:pt>
    <dgm:pt modelId="{235332AB-AFB9-4986-90B9-51BB54A981E5}">
      <dgm:prSet phldrT="[Texto]" custT="1"/>
      <dgm:spPr/>
      <dgm:t>
        <a:bodyPr/>
        <a:lstStyle/>
        <a:p>
          <a:r>
            <a:rPr lang="es-ES" sz="24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Selección y caracterización del material de partida</a:t>
          </a:r>
          <a:endParaRPr lang="es-ES" sz="2400" b="1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1E3DE07D-0B12-484D-846F-4D8788E8D6F1}" type="parTrans" cxnId="{03D81C2E-6D77-42DD-8F30-01EC83FA2ACD}">
      <dgm:prSet/>
      <dgm:spPr/>
      <dgm:t>
        <a:bodyPr/>
        <a:lstStyle/>
        <a:p>
          <a:endParaRPr lang="es-ES"/>
        </a:p>
      </dgm:t>
    </dgm:pt>
    <dgm:pt modelId="{4A8BEEFA-B2C9-4F97-BC31-DF9255B5CFF2}" type="sibTrans" cxnId="{03D81C2E-6D77-42DD-8F30-01EC83FA2ACD}">
      <dgm:prSet/>
      <dgm:spPr/>
      <dgm:t>
        <a:bodyPr/>
        <a:lstStyle/>
        <a:p>
          <a:endParaRPr lang="es-ES" dirty="0"/>
        </a:p>
      </dgm:t>
    </dgm:pt>
    <dgm:pt modelId="{8FE819C9-E1E7-41F1-BA9D-D5469CC5877E}">
      <dgm:prSet phldrT="[Texto]" custT="1"/>
      <dgm:spPr>
        <a:solidFill>
          <a:schemeClr val="accent1"/>
        </a:solidFill>
      </dgm:spPr>
      <dgm:t>
        <a:bodyPr/>
        <a:lstStyle/>
        <a:p>
          <a:r>
            <a:rPr lang="es-ES" sz="2400" b="1" dirty="0" smtClean="0"/>
            <a:t>Selección del método de recuperación y definición de condiciones</a:t>
          </a:r>
          <a:endParaRPr lang="es-ES" sz="2400" b="1" dirty="0"/>
        </a:p>
      </dgm:t>
    </dgm:pt>
    <dgm:pt modelId="{CC28D4FD-FC3C-409C-B7F3-4CA93070D5E3}" type="parTrans" cxnId="{4821A3C8-0B2A-4382-B067-35AAB1A0778C}">
      <dgm:prSet/>
      <dgm:spPr/>
      <dgm:t>
        <a:bodyPr/>
        <a:lstStyle/>
        <a:p>
          <a:endParaRPr lang="es-ES"/>
        </a:p>
      </dgm:t>
    </dgm:pt>
    <dgm:pt modelId="{8FE04DF6-5C55-47E3-85C4-F3E424CB77AA}" type="sibTrans" cxnId="{4821A3C8-0B2A-4382-B067-35AAB1A0778C}">
      <dgm:prSet/>
      <dgm:spPr/>
      <dgm:t>
        <a:bodyPr/>
        <a:lstStyle/>
        <a:p>
          <a:endParaRPr lang="es-ES" dirty="0"/>
        </a:p>
      </dgm:t>
    </dgm:pt>
    <dgm:pt modelId="{4BFE4C29-234E-4ED6-953E-A4B21A55C37F}">
      <dgm:prSet phldrT="[Texto]" custT="1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es-ES" sz="2400" b="1" dirty="0" smtClean="0"/>
            <a:t>Llevar a cabo el proceso seleccionado a nivel laboratorio</a:t>
          </a:r>
          <a:endParaRPr lang="es-ES" sz="2400" b="1" dirty="0"/>
        </a:p>
      </dgm:t>
    </dgm:pt>
    <dgm:pt modelId="{353FEC2B-F7C8-4319-8849-8BA7714CAAA9}" type="parTrans" cxnId="{4C92D1B7-8142-4DFD-AED9-8B572F07B689}">
      <dgm:prSet/>
      <dgm:spPr/>
      <dgm:t>
        <a:bodyPr/>
        <a:lstStyle/>
        <a:p>
          <a:endParaRPr lang="es-ES"/>
        </a:p>
      </dgm:t>
    </dgm:pt>
    <dgm:pt modelId="{34ADA036-AC4A-437E-BE26-4383CDBF4EDE}" type="sibTrans" cxnId="{4C92D1B7-8142-4DFD-AED9-8B572F07B689}">
      <dgm:prSet/>
      <dgm:spPr/>
      <dgm:t>
        <a:bodyPr/>
        <a:lstStyle/>
        <a:p>
          <a:endParaRPr lang="es-ES" dirty="0"/>
        </a:p>
      </dgm:t>
    </dgm:pt>
    <dgm:pt modelId="{FC728495-5AC0-41A4-A60D-C356C2C5C374}">
      <dgm:prSet phldrT="[Texto]" custT="1"/>
      <dgm:spPr>
        <a:solidFill>
          <a:srgbClr val="92D050"/>
        </a:solidFill>
      </dgm:spPr>
      <dgm:t>
        <a:bodyPr/>
        <a:lstStyle/>
        <a:p>
          <a:r>
            <a:rPr lang="es-ES" sz="2400" b="1" dirty="0" smtClean="0"/>
            <a:t>Análisis de costos del tratamiento a nivel laboratorio</a:t>
          </a:r>
          <a:endParaRPr lang="es-ES" sz="2400" b="1" dirty="0"/>
        </a:p>
      </dgm:t>
    </dgm:pt>
    <dgm:pt modelId="{CD78B9C4-15D6-4444-90D9-90D02AA50618}" type="parTrans" cxnId="{5CF9929B-71C1-4E62-A60B-4871F69E7390}">
      <dgm:prSet/>
      <dgm:spPr/>
      <dgm:t>
        <a:bodyPr/>
        <a:lstStyle/>
        <a:p>
          <a:endParaRPr lang="es-ES"/>
        </a:p>
      </dgm:t>
    </dgm:pt>
    <dgm:pt modelId="{F48A55D3-6A22-406C-A625-3C68CE66C725}" type="sibTrans" cxnId="{5CF9929B-71C1-4E62-A60B-4871F69E7390}">
      <dgm:prSet/>
      <dgm:spPr/>
      <dgm:t>
        <a:bodyPr/>
        <a:lstStyle/>
        <a:p>
          <a:endParaRPr lang="es-ES"/>
        </a:p>
      </dgm:t>
    </dgm:pt>
    <dgm:pt modelId="{9AD7739E-B58C-4249-88FD-2B9A436D8EA1}" type="pres">
      <dgm:prSet presAssocID="{B2DB89A9-4CC7-41CD-991D-F56BEBD0B3C0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CA73AAC9-390D-48A5-93A4-DD01D6199C59}" type="pres">
      <dgm:prSet presAssocID="{235332AB-AFB9-4986-90B9-51BB54A981E5}" presName="node" presStyleLbl="node1" presStyleIdx="0" presStyleCnt="4" custScaleX="221582" custScaleY="189049" custLinFactNeighborX="-39677" custLinFactNeighborY="156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BA4B69A-C42F-4A1D-AB59-33B14328FBA5}" type="pres">
      <dgm:prSet presAssocID="{4A8BEEFA-B2C9-4F97-BC31-DF9255B5CFF2}" presName="sibTrans" presStyleLbl="sibTrans2D1" presStyleIdx="0" presStyleCnt="3"/>
      <dgm:spPr/>
      <dgm:t>
        <a:bodyPr/>
        <a:lstStyle/>
        <a:p>
          <a:endParaRPr lang="es-ES"/>
        </a:p>
      </dgm:t>
    </dgm:pt>
    <dgm:pt modelId="{1C7C5F8E-A2A5-4F3D-95E2-76D0710DFABC}" type="pres">
      <dgm:prSet presAssocID="{4A8BEEFA-B2C9-4F97-BC31-DF9255B5CFF2}" presName="connectorText" presStyleLbl="sibTrans2D1" presStyleIdx="0" presStyleCnt="3"/>
      <dgm:spPr/>
      <dgm:t>
        <a:bodyPr/>
        <a:lstStyle/>
        <a:p>
          <a:endParaRPr lang="es-ES"/>
        </a:p>
      </dgm:t>
    </dgm:pt>
    <dgm:pt modelId="{3036BF3B-9967-4185-98B5-A3590FCA2DA7}" type="pres">
      <dgm:prSet presAssocID="{8FE819C9-E1E7-41F1-BA9D-D5469CC5877E}" presName="node" presStyleLbl="node1" presStyleIdx="1" presStyleCnt="4" custScaleX="221582" custScaleY="189049" custLinFactNeighborX="19510" custLinFactNeighborY="156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96D05C4-34CF-43C8-BA84-C0FAB598E7D3}" type="pres">
      <dgm:prSet presAssocID="{8FE04DF6-5C55-47E3-85C4-F3E424CB77AA}" presName="sibTrans" presStyleLbl="sibTrans2D1" presStyleIdx="1" presStyleCnt="3" custScaleX="165707" custScaleY="79895"/>
      <dgm:spPr/>
      <dgm:t>
        <a:bodyPr/>
        <a:lstStyle/>
        <a:p>
          <a:endParaRPr lang="es-ES"/>
        </a:p>
      </dgm:t>
    </dgm:pt>
    <dgm:pt modelId="{AFE9C004-D713-42EE-8DED-DD970F123E52}" type="pres">
      <dgm:prSet presAssocID="{8FE04DF6-5C55-47E3-85C4-F3E424CB77AA}" presName="connectorText" presStyleLbl="sibTrans2D1" presStyleIdx="1" presStyleCnt="3"/>
      <dgm:spPr/>
      <dgm:t>
        <a:bodyPr/>
        <a:lstStyle/>
        <a:p>
          <a:endParaRPr lang="es-ES"/>
        </a:p>
      </dgm:t>
    </dgm:pt>
    <dgm:pt modelId="{3E68E9DD-3B73-4E08-A4F7-72F92573B706}" type="pres">
      <dgm:prSet presAssocID="{4BFE4C29-234E-4ED6-953E-A4B21A55C37F}" presName="node" presStyleLbl="node1" presStyleIdx="2" presStyleCnt="4" custScaleX="221582" custScaleY="189049" custLinFactNeighborX="17014" custLinFactNeighborY="-297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0760886-CE7D-4388-ADA2-3D1BAE483697}" type="pres">
      <dgm:prSet presAssocID="{34ADA036-AC4A-437E-BE26-4383CDBF4EDE}" presName="sibTrans" presStyleLbl="sibTrans2D1" presStyleIdx="2" presStyleCnt="3"/>
      <dgm:spPr/>
      <dgm:t>
        <a:bodyPr/>
        <a:lstStyle/>
        <a:p>
          <a:endParaRPr lang="es-ES"/>
        </a:p>
      </dgm:t>
    </dgm:pt>
    <dgm:pt modelId="{CD585F9A-352D-4FDE-869F-7F085B12E47C}" type="pres">
      <dgm:prSet presAssocID="{34ADA036-AC4A-437E-BE26-4383CDBF4EDE}" presName="connectorText" presStyleLbl="sibTrans2D1" presStyleIdx="2" presStyleCnt="3"/>
      <dgm:spPr/>
      <dgm:t>
        <a:bodyPr/>
        <a:lstStyle/>
        <a:p>
          <a:endParaRPr lang="es-ES"/>
        </a:p>
      </dgm:t>
    </dgm:pt>
    <dgm:pt modelId="{6076F0EC-2FE2-424A-B9B2-DC224434D9C5}" type="pres">
      <dgm:prSet presAssocID="{FC728495-5AC0-41A4-A60D-C356C2C5C374}" presName="node" presStyleLbl="node1" presStyleIdx="3" presStyleCnt="4" custScaleX="221582" custScaleY="189049" custLinFactNeighborX="-4217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3DC61ACE-31EC-4B06-9A27-C26D866F6695}" type="presOf" srcId="{4A8BEEFA-B2C9-4F97-BC31-DF9255B5CFF2}" destId="{1C7C5F8E-A2A5-4F3D-95E2-76D0710DFABC}" srcOrd="1" destOrd="0" presId="urn:microsoft.com/office/officeart/2005/8/layout/process5"/>
    <dgm:cxn modelId="{0E4B6B0E-1FB6-49FC-8214-0D8AB8EFEBA5}" type="presOf" srcId="{8FE04DF6-5C55-47E3-85C4-F3E424CB77AA}" destId="{AFE9C004-D713-42EE-8DED-DD970F123E52}" srcOrd="1" destOrd="0" presId="urn:microsoft.com/office/officeart/2005/8/layout/process5"/>
    <dgm:cxn modelId="{C90089DB-BA47-4DB6-92BF-53CF491E2B1A}" type="presOf" srcId="{4BFE4C29-234E-4ED6-953E-A4B21A55C37F}" destId="{3E68E9DD-3B73-4E08-A4F7-72F92573B706}" srcOrd="0" destOrd="0" presId="urn:microsoft.com/office/officeart/2005/8/layout/process5"/>
    <dgm:cxn modelId="{4821A3C8-0B2A-4382-B067-35AAB1A0778C}" srcId="{B2DB89A9-4CC7-41CD-991D-F56BEBD0B3C0}" destId="{8FE819C9-E1E7-41F1-BA9D-D5469CC5877E}" srcOrd="1" destOrd="0" parTransId="{CC28D4FD-FC3C-409C-B7F3-4CA93070D5E3}" sibTransId="{8FE04DF6-5C55-47E3-85C4-F3E424CB77AA}"/>
    <dgm:cxn modelId="{5CF9929B-71C1-4E62-A60B-4871F69E7390}" srcId="{B2DB89A9-4CC7-41CD-991D-F56BEBD0B3C0}" destId="{FC728495-5AC0-41A4-A60D-C356C2C5C374}" srcOrd="3" destOrd="0" parTransId="{CD78B9C4-15D6-4444-90D9-90D02AA50618}" sibTransId="{F48A55D3-6A22-406C-A625-3C68CE66C725}"/>
    <dgm:cxn modelId="{6021B63F-9A08-49C2-9439-9270F00AEA46}" type="presOf" srcId="{FC728495-5AC0-41A4-A60D-C356C2C5C374}" destId="{6076F0EC-2FE2-424A-B9B2-DC224434D9C5}" srcOrd="0" destOrd="0" presId="urn:microsoft.com/office/officeart/2005/8/layout/process5"/>
    <dgm:cxn modelId="{35C9C6CA-8A8C-49ED-AC5A-7B2598ABAC5C}" type="presOf" srcId="{8FE04DF6-5C55-47E3-85C4-F3E424CB77AA}" destId="{A96D05C4-34CF-43C8-BA84-C0FAB598E7D3}" srcOrd="0" destOrd="0" presId="urn:microsoft.com/office/officeart/2005/8/layout/process5"/>
    <dgm:cxn modelId="{DE5AC7A9-E8DF-4BF7-ADE6-D583AB7889EF}" type="presOf" srcId="{235332AB-AFB9-4986-90B9-51BB54A981E5}" destId="{CA73AAC9-390D-48A5-93A4-DD01D6199C59}" srcOrd="0" destOrd="0" presId="urn:microsoft.com/office/officeart/2005/8/layout/process5"/>
    <dgm:cxn modelId="{B2D1FC76-1A96-4B94-B7F0-E2D0668908F9}" type="presOf" srcId="{8FE819C9-E1E7-41F1-BA9D-D5469CC5877E}" destId="{3036BF3B-9967-4185-98B5-A3590FCA2DA7}" srcOrd="0" destOrd="0" presId="urn:microsoft.com/office/officeart/2005/8/layout/process5"/>
    <dgm:cxn modelId="{390C2F74-B818-41CB-B0E9-AB3001765D40}" type="presOf" srcId="{4A8BEEFA-B2C9-4F97-BC31-DF9255B5CFF2}" destId="{BBA4B69A-C42F-4A1D-AB59-33B14328FBA5}" srcOrd="0" destOrd="0" presId="urn:microsoft.com/office/officeart/2005/8/layout/process5"/>
    <dgm:cxn modelId="{F0F48727-33A1-4406-9102-11041B72A7B6}" type="presOf" srcId="{34ADA036-AC4A-437E-BE26-4383CDBF4EDE}" destId="{CD585F9A-352D-4FDE-869F-7F085B12E47C}" srcOrd="1" destOrd="0" presId="urn:microsoft.com/office/officeart/2005/8/layout/process5"/>
    <dgm:cxn modelId="{4C92D1B7-8142-4DFD-AED9-8B572F07B689}" srcId="{B2DB89A9-4CC7-41CD-991D-F56BEBD0B3C0}" destId="{4BFE4C29-234E-4ED6-953E-A4B21A55C37F}" srcOrd="2" destOrd="0" parTransId="{353FEC2B-F7C8-4319-8849-8BA7714CAAA9}" sibTransId="{34ADA036-AC4A-437E-BE26-4383CDBF4EDE}"/>
    <dgm:cxn modelId="{BFDF0715-5131-4D2A-9447-A78538DCB8F0}" type="presOf" srcId="{34ADA036-AC4A-437E-BE26-4383CDBF4EDE}" destId="{C0760886-CE7D-4388-ADA2-3D1BAE483697}" srcOrd="0" destOrd="0" presId="urn:microsoft.com/office/officeart/2005/8/layout/process5"/>
    <dgm:cxn modelId="{AAA1F3B4-01DB-43A3-B693-2FCE440CA639}" type="presOf" srcId="{B2DB89A9-4CC7-41CD-991D-F56BEBD0B3C0}" destId="{9AD7739E-B58C-4249-88FD-2B9A436D8EA1}" srcOrd="0" destOrd="0" presId="urn:microsoft.com/office/officeart/2005/8/layout/process5"/>
    <dgm:cxn modelId="{03D81C2E-6D77-42DD-8F30-01EC83FA2ACD}" srcId="{B2DB89A9-4CC7-41CD-991D-F56BEBD0B3C0}" destId="{235332AB-AFB9-4986-90B9-51BB54A981E5}" srcOrd="0" destOrd="0" parTransId="{1E3DE07D-0B12-484D-846F-4D8788E8D6F1}" sibTransId="{4A8BEEFA-B2C9-4F97-BC31-DF9255B5CFF2}"/>
    <dgm:cxn modelId="{2C0B88CD-B6A8-4820-A967-11AD8337DA11}" type="presParOf" srcId="{9AD7739E-B58C-4249-88FD-2B9A436D8EA1}" destId="{CA73AAC9-390D-48A5-93A4-DD01D6199C59}" srcOrd="0" destOrd="0" presId="urn:microsoft.com/office/officeart/2005/8/layout/process5"/>
    <dgm:cxn modelId="{42E6A989-DC9A-4546-B736-A295395968B5}" type="presParOf" srcId="{9AD7739E-B58C-4249-88FD-2B9A436D8EA1}" destId="{BBA4B69A-C42F-4A1D-AB59-33B14328FBA5}" srcOrd="1" destOrd="0" presId="urn:microsoft.com/office/officeart/2005/8/layout/process5"/>
    <dgm:cxn modelId="{8891F734-C139-4D16-83BF-81A8686CFD55}" type="presParOf" srcId="{BBA4B69A-C42F-4A1D-AB59-33B14328FBA5}" destId="{1C7C5F8E-A2A5-4F3D-95E2-76D0710DFABC}" srcOrd="0" destOrd="0" presId="urn:microsoft.com/office/officeart/2005/8/layout/process5"/>
    <dgm:cxn modelId="{0E5F4FD8-3E2D-4CB3-9718-B207B336CBF7}" type="presParOf" srcId="{9AD7739E-B58C-4249-88FD-2B9A436D8EA1}" destId="{3036BF3B-9967-4185-98B5-A3590FCA2DA7}" srcOrd="2" destOrd="0" presId="urn:microsoft.com/office/officeart/2005/8/layout/process5"/>
    <dgm:cxn modelId="{B60B9C20-0F08-4D0C-8894-BE3EB4195600}" type="presParOf" srcId="{9AD7739E-B58C-4249-88FD-2B9A436D8EA1}" destId="{A96D05C4-34CF-43C8-BA84-C0FAB598E7D3}" srcOrd="3" destOrd="0" presId="urn:microsoft.com/office/officeart/2005/8/layout/process5"/>
    <dgm:cxn modelId="{FC2DFFE2-FB3F-4680-9544-48E7AE30E334}" type="presParOf" srcId="{A96D05C4-34CF-43C8-BA84-C0FAB598E7D3}" destId="{AFE9C004-D713-42EE-8DED-DD970F123E52}" srcOrd="0" destOrd="0" presId="urn:microsoft.com/office/officeart/2005/8/layout/process5"/>
    <dgm:cxn modelId="{CD44C57D-55B8-4EB9-9E94-0AED21B2236E}" type="presParOf" srcId="{9AD7739E-B58C-4249-88FD-2B9A436D8EA1}" destId="{3E68E9DD-3B73-4E08-A4F7-72F92573B706}" srcOrd="4" destOrd="0" presId="urn:microsoft.com/office/officeart/2005/8/layout/process5"/>
    <dgm:cxn modelId="{3E286B64-E22E-4568-99DF-81D3E13213DC}" type="presParOf" srcId="{9AD7739E-B58C-4249-88FD-2B9A436D8EA1}" destId="{C0760886-CE7D-4388-ADA2-3D1BAE483697}" srcOrd="5" destOrd="0" presId="urn:microsoft.com/office/officeart/2005/8/layout/process5"/>
    <dgm:cxn modelId="{01E188DD-3FBF-47EE-830F-AB505C29665F}" type="presParOf" srcId="{C0760886-CE7D-4388-ADA2-3D1BAE483697}" destId="{CD585F9A-352D-4FDE-869F-7F085B12E47C}" srcOrd="0" destOrd="0" presId="urn:microsoft.com/office/officeart/2005/8/layout/process5"/>
    <dgm:cxn modelId="{B8E56060-A90D-40CF-B0CF-60A85F9E8F0D}" type="presParOf" srcId="{9AD7739E-B58C-4249-88FD-2B9A436D8EA1}" destId="{6076F0EC-2FE2-424A-B9B2-DC224434D9C5}" srcOrd="6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6664D76-B8AE-46DE-AD77-3D58AAD40A14}" type="doc">
      <dgm:prSet loTypeId="urn:microsoft.com/office/officeart/2005/8/layout/vList4" loCatId="list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es-ES"/>
        </a:p>
      </dgm:t>
    </dgm:pt>
    <dgm:pt modelId="{A93EFEFA-B50F-4071-8BE8-3F9336584337}">
      <dgm:prSet phldrT="[Texto]" custT="1"/>
      <dgm:spPr/>
      <dgm:t>
        <a:bodyPr/>
        <a:lstStyle/>
        <a:p>
          <a:r>
            <a:rPr lang="es-ES" sz="24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endParaRPr lang="es-ES" sz="2400" b="1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87FE2646-1553-4F08-B7B0-8C5DBF1D3786}" type="parTrans" cxnId="{EB29F124-2844-4AD4-81E4-21306C961413}">
      <dgm:prSet/>
      <dgm:spPr/>
      <dgm:t>
        <a:bodyPr/>
        <a:lstStyle/>
        <a:p>
          <a:endParaRPr lang="es-ES" sz="240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02AA7257-FA31-4339-A3DB-0BA15B8DF8BF}" type="sibTrans" cxnId="{EB29F124-2844-4AD4-81E4-21306C961413}">
      <dgm:prSet/>
      <dgm:spPr/>
      <dgm:t>
        <a:bodyPr/>
        <a:lstStyle/>
        <a:p>
          <a:endParaRPr lang="es-ES" sz="240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9F3456E5-7D3F-4C9B-BC20-4515B585E2B0}">
      <dgm:prSet phldrT="[Texto]" custT="1"/>
      <dgm:spPr/>
      <dgm:t>
        <a:bodyPr/>
        <a:lstStyle/>
        <a:p>
          <a:r>
            <a:rPr lang="es-ES" sz="2100" b="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¿Qué cantidad? </a:t>
          </a:r>
          <a:endParaRPr lang="es-ES" sz="2100" b="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D79D1F37-5639-4BDD-8573-05295D9C3B3D}" type="parTrans" cxnId="{2B2EC2A1-A1DD-4ABC-8FAC-17562D5EDE49}">
      <dgm:prSet/>
      <dgm:spPr/>
      <dgm:t>
        <a:bodyPr/>
        <a:lstStyle/>
        <a:p>
          <a:endParaRPr lang="es-ES" sz="240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34AA5D73-9845-41F6-A294-D501054BC446}" type="sibTrans" cxnId="{2B2EC2A1-A1DD-4ABC-8FAC-17562D5EDE49}">
      <dgm:prSet/>
      <dgm:spPr/>
      <dgm:t>
        <a:bodyPr/>
        <a:lstStyle/>
        <a:p>
          <a:endParaRPr lang="es-ES" sz="240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371CB8D4-2A1F-4F30-977D-27034B6053A1}">
      <dgm:prSet phldrT="[Texto]" custT="1"/>
      <dgm:spPr/>
      <dgm:t>
        <a:bodyPr/>
        <a:lstStyle/>
        <a:p>
          <a:endParaRPr lang="es-ES" sz="1800" b="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B77149A0-73CF-4C5D-827D-6C98ECD2BC8F}" type="parTrans" cxnId="{A60219B5-A6D0-4DCE-A517-8825669BDF84}">
      <dgm:prSet/>
      <dgm:spPr/>
      <dgm:t>
        <a:bodyPr/>
        <a:lstStyle/>
        <a:p>
          <a:endParaRPr lang="es-ES"/>
        </a:p>
      </dgm:t>
    </dgm:pt>
    <dgm:pt modelId="{27DB9B34-97A0-4579-8CEF-B57542205EBF}" type="sibTrans" cxnId="{A60219B5-A6D0-4DCE-A517-8825669BDF84}">
      <dgm:prSet/>
      <dgm:spPr/>
      <dgm:t>
        <a:bodyPr/>
        <a:lstStyle/>
        <a:p>
          <a:endParaRPr lang="es-ES"/>
        </a:p>
      </dgm:t>
    </dgm:pt>
    <dgm:pt modelId="{EA82BE09-2BA3-4722-B2A6-2F698F35524E}">
      <dgm:prSet phldrT="[Texto]" custT="1"/>
      <dgm:spPr/>
      <dgm:t>
        <a:bodyPr/>
        <a:lstStyle/>
        <a:p>
          <a:r>
            <a:rPr lang="es-ES" sz="2100" b="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Pretratamientos necesarios</a:t>
          </a:r>
          <a:endParaRPr lang="es-ES" sz="2100" b="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670C0B83-3AD4-459F-A4F2-6759B45A2B12}" type="sibTrans" cxnId="{42C415D2-EE84-4402-883A-5FE591DC6DCA}">
      <dgm:prSet/>
      <dgm:spPr/>
      <dgm:t>
        <a:bodyPr/>
        <a:lstStyle/>
        <a:p>
          <a:endParaRPr lang="es-ES"/>
        </a:p>
      </dgm:t>
    </dgm:pt>
    <dgm:pt modelId="{6CCFAB6B-55D0-4493-8151-9DE9DD0ACDD2}" type="parTrans" cxnId="{42C415D2-EE84-4402-883A-5FE591DC6DCA}">
      <dgm:prSet/>
      <dgm:spPr/>
      <dgm:t>
        <a:bodyPr/>
        <a:lstStyle/>
        <a:p>
          <a:endParaRPr lang="es-ES"/>
        </a:p>
      </dgm:t>
    </dgm:pt>
    <dgm:pt modelId="{50456406-FD8E-485A-81DA-5B22155D293A}">
      <dgm:prSet phldrT="[Texto]" custT="1"/>
      <dgm:spPr/>
      <dgm:t>
        <a:bodyPr/>
        <a:lstStyle/>
        <a:p>
          <a:r>
            <a:rPr lang="es-ES" sz="2100" b="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Disminución de tamaño, ¿equipo disponible?</a:t>
          </a:r>
          <a:endParaRPr lang="es-ES" sz="2100" b="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305596FD-20A3-41A0-949C-F8360A798210}" type="parTrans" cxnId="{EBC1E130-E052-4E99-80D0-D5E2A8660673}">
      <dgm:prSet/>
      <dgm:spPr/>
      <dgm:t>
        <a:bodyPr/>
        <a:lstStyle/>
        <a:p>
          <a:endParaRPr lang="es-ES"/>
        </a:p>
      </dgm:t>
    </dgm:pt>
    <dgm:pt modelId="{23CEBED4-7253-41C0-B694-4801F3A9C263}" type="sibTrans" cxnId="{EBC1E130-E052-4E99-80D0-D5E2A8660673}">
      <dgm:prSet/>
      <dgm:spPr/>
      <dgm:t>
        <a:bodyPr/>
        <a:lstStyle/>
        <a:p>
          <a:endParaRPr lang="es-ES"/>
        </a:p>
      </dgm:t>
    </dgm:pt>
    <dgm:pt modelId="{0C616914-F0E4-4E14-95AA-001338EBD33B}">
      <dgm:prSet phldrT="[Texto]" custT="1"/>
      <dgm:spPr/>
      <dgm:t>
        <a:bodyPr/>
        <a:lstStyle/>
        <a:p>
          <a:r>
            <a:rPr lang="es-ES" sz="2100" b="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“homogenización”</a:t>
          </a:r>
          <a:endParaRPr lang="es-ES" sz="2100" b="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294D996A-E1D3-45FF-87E5-175C0507259C}" type="parTrans" cxnId="{78547444-767B-4298-BA42-8582DA1CF54D}">
      <dgm:prSet/>
      <dgm:spPr/>
      <dgm:t>
        <a:bodyPr/>
        <a:lstStyle/>
        <a:p>
          <a:endParaRPr lang="es-ES"/>
        </a:p>
      </dgm:t>
    </dgm:pt>
    <dgm:pt modelId="{17FA20AB-72AD-4656-8376-CEA361C32E05}" type="sibTrans" cxnId="{78547444-767B-4298-BA42-8582DA1CF54D}">
      <dgm:prSet/>
      <dgm:spPr/>
      <dgm:t>
        <a:bodyPr/>
        <a:lstStyle/>
        <a:p>
          <a:endParaRPr lang="es-ES"/>
        </a:p>
      </dgm:t>
    </dgm:pt>
    <dgm:pt modelId="{304EABB9-BF8F-4EFE-A8D5-9C3DF8FC5161}">
      <dgm:prSet phldrT="[Texto]" custT="1"/>
      <dgm:spPr/>
      <dgm:t>
        <a:bodyPr/>
        <a:lstStyle/>
        <a:p>
          <a:r>
            <a:rPr lang="es-ES" sz="2100" b="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Separación de componentes</a:t>
          </a:r>
          <a:endParaRPr lang="es-ES" sz="2100" b="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E4857262-702D-4AEE-832D-45D06CAEC0F0}" type="parTrans" cxnId="{9CB8A2F1-7A2D-4970-A940-6226A4A2DBD3}">
      <dgm:prSet/>
      <dgm:spPr/>
      <dgm:t>
        <a:bodyPr/>
        <a:lstStyle/>
        <a:p>
          <a:endParaRPr lang="es-ES"/>
        </a:p>
      </dgm:t>
    </dgm:pt>
    <dgm:pt modelId="{FADBBE6C-46E5-4CB3-A481-9C2D9436AFCE}" type="sibTrans" cxnId="{9CB8A2F1-7A2D-4970-A940-6226A4A2DBD3}">
      <dgm:prSet/>
      <dgm:spPr/>
      <dgm:t>
        <a:bodyPr/>
        <a:lstStyle/>
        <a:p>
          <a:endParaRPr lang="es-ES"/>
        </a:p>
      </dgm:t>
    </dgm:pt>
    <dgm:pt modelId="{B08E049C-AC85-4CC5-857D-D3D660B32B01}">
      <dgm:prSet phldrT="[Texto]" custT="1"/>
      <dgm:spPr/>
      <dgm:t>
        <a:bodyPr/>
        <a:lstStyle/>
        <a:p>
          <a:r>
            <a:rPr lang="es-ES" sz="2100" b="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¿Sirven las de </a:t>
          </a:r>
          <a:r>
            <a:rPr lang="es-CO" sz="2100" b="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de celulares,   computadores </a:t>
          </a:r>
          <a:r>
            <a:rPr lang="es-CO" sz="2100" b="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o </a:t>
          </a:r>
          <a:r>
            <a:rPr lang="es-CO" sz="2100" b="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televisores desechados?</a:t>
          </a:r>
          <a:endParaRPr lang="es-ES" sz="2100" b="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520B5F46-112E-40F4-9A7B-3A74A147F3DC}" type="parTrans" cxnId="{7E99772C-0A8A-41AC-A5CC-9946FAC0A8A0}">
      <dgm:prSet/>
      <dgm:spPr/>
      <dgm:t>
        <a:bodyPr/>
        <a:lstStyle/>
        <a:p>
          <a:endParaRPr lang="es-ES"/>
        </a:p>
      </dgm:t>
    </dgm:pt>
    <dgm:pt modelId="{D6761CC0-852F-411D-96DD-CAB42710C8AF}" type="sibTrans" cxnId="{7E99772C-0A8A-41AC-A5CC-9946FAC0A8A0}">
      <dgm:prSet/>
      <dgm:spPr/>
      <dgm:t>
        <a:bodyPr/>
        <a:lstStyle/>
        <a:p>
          <a:endParaRPr lang="es-ES"/>
        </a:p>
      </dgm:t>
    </dgm:pt>
    <dgm:pt modelId="{1C0EDBAA-49A0-4DDD-9AE8-F37AD753D12A}">
      <dgm:prSet phldrT="[Texto]" custT="1"/>
      <dgm:spPr/>
      <dgm:t>
        <a:bodyPr/>
        <a:lstStyle/>
        <a:p>
          <a:r>
            <a:rPr lang="es-ES" sz="2100" b="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Recolección de las tarjetas de circuito</a:t>
          </a:r>
          <a:endParaRPr lang="es-ES" sz="2100" b="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98EF90FE-BD82-4925-9E20-ABDCE95FEFA6}" type="sibTrans" cxnId="{556384D0-4687-41C1-BB21-E430C7A053DE}">
      <dgm:prSet/>
      <dgm:spPr/>
      <dgm:t>
        <a:bodyPr/>
        <a:lstStyle/>
        <a:p>
          <a:endParaRPr lang="es-ES"/>
        </a:p>
      </dgm:t>
    </dgm:pt>
    <dgm:pt modelId="{78BD8D5E-9AD3-4635-9EAB-9741D3D1659F}" type="parTrans" cxnId="{556384D0-4687-41C1-BB21-E430C7A053DE}">
      <dgm:prSet/>
      <dgm:spPr/>
      <dgm:t>
        <a:bodyPr/>
        <a:lstStyle/>
        <a:p>
          <a:endParaRPr lang="es-ES"/>
        </a:p>
      </dgm:t>
    </dgm:pt>
    <dgm:pt modelId="{8FB84A8C-99C1-4962-9DB4-6CFD080082AD}">
      <dgm:prSet phldrT="[Texto]" custT="1"/>
      <dgm:spPr/>
      <dgm:t>
        <a:bodyPr/>
        <a:lstStyle/>
        <a:p>
          <a:r>
            <a:rPr lang="es-ES" sz="2100" b="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¿Costo de los análisis y disponibilidad, en cuánto tiempo tengo esos resultados?</a:t>
          </a:r>
          <a:endParaRPr lang="es-ES" sz="2100" b="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CFC622D1-1066-4014-824C-D09103E0D4BB}" type="parTrans" cxnId="{6662A0FC-1E10-49E8-BAE8-AD6917BAF761}">
      <dgm:prSet/>
      <dgm:spPr/>
      <dgm:t>
        <a:bodyPr/>
        <a:lstStyle/>
        <a:p>
          <a:endParaRPr lang="es-ES"/>
        </a:p>
      </dgm:t>
    </dgm:pt>
    <dgm:pt modelId="{046A9BA1-1D6F-4371-9B5B-5CAF0EB27F33}" type="sibTrans" cxnId="{6662A0FC-1E10-49E8-BAE8-AD6917BAF761}">
      <dgm:prSet/>
      <dgm:spPr/>
      <dgm:t>
        <a:bodyPr/>
        <a:lstStyle/>
        <a:p>
          <a:endParaRPr lang="es-ES"/>
        </a:p>
      </dgm:t>
    </dgm:pt>
    <dgm:pt modelId="{D451EE4A-9968-4F31-A861-9BF609194DC8}">
      <dgm:prSet phldrT="[Texto]" custT="1"/>
      <dgm:spPr/>
      <dgm:t>
        <a:bodyPr/>
        <a:lstStyle/>
        <a:p>
          <a:r>
            <a:rPr lang="es-ES" sz="2100" b="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¿Qué pruebas analíticas determinan los componentes y la cantidad de cobre en el material?</a:t>
          </a:r>
          <a:endParaRPr lang="es-ES" sz="2100" b="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03976DB8-38C0-459D-8740-605CC71A8485}" type="parTrans" cxnId="{6E67BF3B-6800-4AF5-9ECB-E05A537B97EF}">
      <dgm:prSet/>
      <dgm:spPr/>
      <dgm:t>
        <a:bodyPr/>
        <a:lstStyle/>
        <a:p>
          <a:endParaRPr lang="es-ES"/>
        </a:p>
      </dgm:t>
    </dgm:pt>
    <dgm:pt modelId="{9E000CA5-6AC9-4096-95F8-9F4B1253A6BA}" type="sibTrans" cxnId="{6E67BF3B-6800-4AF5-9ECB-E05A537B97EF}">
      <dgm:prSet/>
      <dgm:spPr/>
      <dgm:t>
        <a:bodyPr/>
        <a:lstStyle/>
        <a:p>
          <a:endParaRPr lang="es-ES"/>
        </a:p>
      </dgm:t>
    </dgm:pt>
    <dgm:pt modelId="{07889289-ABDD-4B3A-84AD-BBD5C25993BA}">
      <dgm:prSet phldrT="[Texto]" custT="1"/>
      <dgm:spPr/>
      <dgm:t>
        <a:bodyPr/>
        <a:lstStyle/>
        <a:p>
          <a:r>
            <a:rPr lang="es-ES" sz="2100" b="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¿Puedo tomar la caracterización de la bibliografía? </a:t>
          </a:r>
          <a:endParaRPr lang="es-ES" sz="2100" b="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31DFB6EC-F464-4218-84CE-FF0428DB30A8}" type="parTrans" cxnId="{DE7075B0-38BC-472A-850C-86AA751CFA62}">
      <dgm:prSet/>
      <dgm:spPr/>
      <dgm:t>
        <a:bodyPr/>
        <a:lstStyle/>
        <a:p>
          <a:endParaRPr lang="es-ES"/>
        </a:p>
      </dgm:t>
    </dgm:pt>
    <dgm:pt modelId="{C52BDEA6-21C9-48D9-8201-BD42533E0EA9}" type="sibTrans" cxnId="{DE7075B0-38BC-472A-850C-86AA751CFA62}">
      <dgm:prSet/>
      <dgm:spPr/>
      <dgm:t>
        <a:bodyPr/>
        <a:lstStyle/>
        <a:p>
          <a:endParaRPr lang="es-ES"/>
        </a:p>
      </dgm:t>
    </dgm:pt>
    <dgm:pt modelId="{CAC2A8CB-86B6-462F-9AF7-7A3F42FF31A9}">
      <dgm:prSet phldrT="[Texto]" custT="1"/>
      <dgm:spPr/>
      <dgm:t>
        <a:bodyPr/>
        <a:lstStyle/>
        <a:p>
          <a:r>
            <a:rPr lang="es-ES" sz="2100" b="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¿Qué tipo de residuo electrónico debo escoger?</a:t>
          </a:r>
          <a:endParaRPr lang="es-ES" sz="2100" b="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0C7BF9CF-A178-4356-9348-7850D40B577B}" type="parTrans" cxnId="{79782E3F-25CA-40FF-9EBB-33A24003D2DD}">
      <dgm:prSet/>
      <dgm:spPr/>
      <dgm:t>
        <a:bodyPr/>
        <a:lstStyle/>
        <a:p>
          <a:endParaRPr lang="es-ES"/>
        </a:p>
      </dgm:t>
    </dgm:pt>
    <dgm:pt modelId="{BB5C3802-8E3F-4E0B-9AA0-356E2804654C}" type="sibTrans" cxnId="{79782E3F-25CA-40FF-9EBB-33A24003D2DD}">
      <dgm:prSet/>
      <dgm:spPr/>
      <dgm:t>
        <a:bodyPr/>
        <a:lstStyle/>
        <a:p>
          <a:endParaRPr lang="es-ES"/>
        </a:p>
      </dgm:t>
    </dgm:pt>
    <dgm:pt modelId="{D3A2E29E-BCFA-4EC1-ABA2-971CE0EC091A}" type="pres">
      <dgm:prSet presAssocID="{46664D76-B8AE-46DE-AD77-3D58AAD40A14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4A10CE2C-622B-4548-A7C8-90BFA08BE916}" type="pres">
      <dgm:prSet presAssocID="{A93EFEFA-B50F-4071-8BE8-3F9336584337}" presName="comp" presStyleCnt="0"/>
      <dgm:spPr/>
    </dgm:pt>
    <dgm:pt modelId="{DD00AF7A-54F9-4107-BF5B-17DFA342700A}" type="pres">
      <dgm:prSet presAssocID="{A93EFEFA-B50F-4071-8BE8-3F9336584337}" presName="box" presStyleLbl="node1" presStyleIdx="0" presStyleCnt="1" custScaleY="139928"/>
      <dgm:spPr/>
      <dgm:t>
        <a:bodyPr/>
        <a:lstStyle/>
        <a:p>
          <a:endParaRPr lang="es-ES"/>
        </a:p>
      </dgm:t>
    </dgm:pt>
    <dgm:pt modelId="{33C0E8D1-8FBA-4E62-B69C-40F4D89A621C}" type="pres">
      <dgm:prSet presAssocID="{A93EFEFA-B50F-4071-8BE8-3F9336584337}" presName="img" presStyleLbl="fgImgPlace1" presStyleIdx="0" presStyleCnt="1" custScaleX="113120" custScaleY="59451" custLinFactNeighborX="-13650" custLinFactNeighborY="-3521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</dgm:spPr>
      <dgm:t>
        <a:bodyPr/>
        <a:lstStyle/>
        <a:p>
          <a:endParaRPr lang="es-ES"/>
        </a:p>
      </dgm:t>
    </dgm:pt>
    <dgm:pt modelId="{ACBFA4AD-23BA-4401-8BAA-C47A63B1BAF4}" type="pres">
      <dgm:prSet presAssocID="{A93EFEFA-B50F-4071-8BE8-3F9336584337}" presName="text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2B2EC2A1-A1DD-4ABC-8FAC-17562D5EDE49}" srcId="{A93EFEFA-B50F-4071-8BE8-3F9336584337}" destId="{9F3456E5-7D3F-4C9B-BC20-4515B585E2B0}" srcOrd="2" destOrd="0" parTransId="{D79D1F37-5639-4BDD-8573-05295D9C3B3D}" sibTransId="{34AA5D73-9845-41F6-A294-D501054BC446}"/>
    <dgm:cxn modelId="{556384D0-4687-41C1-BB21-E430C7A053DE}" srcId="{A93EFEFA-B50F-4071-8BE8-3F9336584337}" destId="{1C0EDBAA-49A0-4DDD-9AE8-F37AD753D12A}" srcOrd="1" destOrd="0" parTransId="{78BD8D5E-9AD3-4635-9EAB-9741D3D1659F}" sibTransId="{98EF90FE-BD82-4925-9E20-ABDCE95FEFA6}"/>
    <dgm:cxn modelId="{E1C94E51-9CEB-4D96-AE68-99A6DD029978}" type="presOf" srcId="{9F3456E5-7D3F-4C9B-BC20-4515B585E2B0}" destId="{ACBFA4AD-23BA-4401-8BAA-C47A63B1BAF4}" srcOrd="1" destOrd="3" presId="urn:microsoft.com/office/officeart/2005/8/layout/vList4"/>
    <dgm:cxn modelId="{10C8BA31-95E0-4FE8-B534-A2E5E213E55E}" type="presOf" srcId="{EA82BE09-2BA3-4722-B2A6-2F698F35524E}" destId="{DD00AF7A-54F9-4107-BF5B-17DFA342700A}" srcOrd="0" destOrd="5" presId="urn:microsoft.com/office/officeart/2005/8/layout/vList4"/>
    <dgm:cxn modelId="{84F693C8-CF3E-4DEF-8A41-042156C5A8A1}" type="presOf" srcId="{50456406-FD8E-485A-81DA-5B22155D293A}" destId="{DD00AF7A-54F9-4107-BF5B-17DFA342700A}" srcOrd="0" destOrd="6" presId="urn:microsoft.com/office/officeart/2005/8/layout/vList4"/>
    <dgm:cxn modelId="{26A55F8D-8211-4FD3-AF64-1F806FC20350}" type="presOf" srcId="{8FB84A8C-99C1-4962-9DB4-6CFD080082AD}" destId="{DD00AF7A-54F9-4107-BF5B-17DFA342700A}" srcOrd="0" destOrd="11" presId="urn:microsoft.com/office/officeart/2005/8/layout/vList4"/>
    <dgm:cxn modelId="{9CB8A2F1-7A2D-4970-A940-6226A4A2DBD3}" srcId="{A93EFEFA-B50F-4071-8BE8-3F9336584337}" destId="{304EABB9-BF8F-4EFE-A8D5-9C3DF8FC5161}" srcOrd="7" destOrd="0" parTransId="{E4857262-702D-4AEE-832D-45D06CAEC0F0}" sibTransId="{FADBBE6C-46E5-4CB3-A481-9C2D9436AFCE}"/>
    <dgm:cxn modelId="{71D06BD0-35C4-424A-9321-4068931F8295}" type="presOf" srcId="{371CB8D4-2A1F-4F30-977D-27034B6053A1}" destId="{DD00AF7A-54F9-4107-BF5B-17DFA342700A}" srcOrd="0" destOrd="12" presId="urn:microsoft.com/office/officeart/2005/8/layout/vList4"/>
    <dgm:cxn modelId="{7B733A5A-5BDB-4F8E-8768-14DE75C6D98A}" type="presOf" srcId="{46664D76-B8AE-46DE-AD77-3D58AAD40A14}" destId="{D3A2E29E-BCFA-4EC1-ABA2-971CE0EC091A}" srcOrd="0" destOrd="0" presId="urn:microsoft.com/office/officeart/2005/8/layout/vList4"/>
    <dgm:cxn modelId="{F5486754-A1A5-430F-B692-466C4886F0D5}" type="presOf" srcId="{07889289-ABDD-4B3A-84AD-BBD5C25993BA}" destId="{ACBFA4AD-23BA-4401-8BAA-C47A63B1BAF4}" srcOrd="1" destOrd="9" presId="urn:microsoft.com/office/officeart/2005/8/layout/vList4"/>
    <dgm:cxn modelId="{7E99772C-0A8A-41AC-A5CC-9946FAC0A8A0}" srcId="{A93EFEFA-B50F-4071-8BE8-3F9336584337}" destId="{B08E049C-AC85-4CC5-857D-D3D660B32B01}" srcOrd="3" destOrd="0" parTransId="{520B5F46-112E-40F4-9A7B-3A74A147F3DC}" sibTransId="{D6761CC0-852F-411D-96DD-CAB42710C8AF}"/>
    <dgm:cxn modelId="{A60219B5-A6D0-4DCE-A517-8825669BDF84}" srcId="{A93EFEFA-B50F-4071-8BE8-3F9336584337}" destId="{371CB8D4-2A1F-4F30-977D-27034B6053A1}" srcOrd="11" destOrd="0" parTransId="{B77149A0-73CF-4C5D-827D-6C98ECD2BC8F}" sibTransId="{27DB9B34-97A0-4579-8CEF-B57542205EBF}"/>
    <dgm:cxn modelId="{E2782C38-F49F-4082-A47D-4E3914B99107}" type="presOf" srcId="{A93EFEFA-B50F-4071-8BE8-3F9336584337}" destId="{ACBFA4AD-23BA-4401-8BAA-C47A63B1BAF4}" srcOrd="1" destOrd="0" presId="urn:microsoft.com/office/officeart/2005/8/layout/vList4"/>
    <dgm:cxn modelId="{F785FB1B-BB70-437B-9EA7-4649ECE4A407}" type="presOf" srcId="{D451EE4A-9968-4F31-A861-9BF609194DC8}" destId="{ACBFA4AD-23BA-4401-8BAA-C47A63B1BAF4}" srcOrd="1" destOrd="10" presId="urn:microsoft.com/office/officeart/2005/8/layout/vList4"/>
    <dgm:cxn modelId="{FB0F24BD-42C6-435B-9630-462F914F4A8A}" type="presOf" srcId="{1C0EDBAA-49A0-4DDD-9AE8-F37AD753D12A}" destId="{DD00AF7A-54F9-4107-BF5B-17DFA342700A}" srcOrd="0" destOrd="2" presId="urn:microsoft.com/office/officeart/2005/8/layout/vList4"/>
    <dgm:cxn modelId="{872CECBF-38DE-4AE9-A9E6-902AC65F1BAE}" type="presOf" srcId="{EA82BE09-2BA3-4722-B2A6-2F698F35524E}" destId="{ACBFA4AD-23BA-4401-8BAA-C47A63B1BAF4}" srcOrd="1" destOrd="5" presId="urn:microsoft.com/office/officeart/2005/8/layout/vList4"/>
    <dgm:cxn modelId="{B4EF946F-3D0A-4922-A2C7-6241BA304798}" type="presOf" srcId="{07889289-ABDD-4B3A-84AD-BBD5C25993BA}" destId="{DD00AF7A-54F9-4107-BF5B-17DFA342700A}" srcOrd="0" destOrd="9" presId="urn:microsoft.com/office/officeart/2005/8/layout/vList4"/>
    <dgm:cxn modelId="{C66E3BA6-F8AF-44A7-96D0-577649E7D63C}" type="presOf" srcId="{B08E049C-AC85-4CC5-857D-D3D660B32B01}" destId="{ACBFA4AD-23BA-4401-8BAA-C47A63B1BAF4}" srcOrd="1" destOrd="4" presId="urn:microsoft.com/office/officeart/2005/8/layout/vList4"/>
    <dgm:cxn modelId="{E0C01B9C-5A64-4252-83F8-938FA0374CF1}" type="presOf" srcId="{9F3456E5-7D3F-4C9B-BC20-4515B585E2B0}" destId="{DD00AF7A-54F9-4107-BF5B-17DFA342700A}" srcOrd="0" destOrd="3" presId="urn:microsoft.com/office/officeart/2005/8/layout/vList4"/>
    <dgm:cxn modelId="{6662A0FC-1E10-49E8-BAE8-AD6917BAF761}" srcId="{A93EFEFA-B50F-4071-8BE8-3F9336584337}" destId="{8FB84A8C-99C1-4962-9DB4-6CFD080082AD}" srcOrd="10" destOrd="0" parTransId="{CFC622D1-1066-4014-824C-D09103E0D4BB}" sibTransId="{046A9BA1-1D6F-4371-9B5B-5CAF0EB27F33}"/>
    <dgm:cxn modelId="{3AFD7286-39D3-4C8E-A1F2-53419F474F88}" type="presOf" srcId="{A93EFEFA-B50F-4071-8BE8-3F9336584337}" destId="{DD00AF7A-54F9-4107-BF5B-17DFA342700A}" srcOrd="0" destOrd="0" presId="urn:microsoft.com/office/officeart/2005/8/layout/vList4"/>
    <dgm:cxn modelId="{F37FB0B4-D31A-49B7-943F-B2A5126DE63A}" type="presOf" srcId="{8FB84A8C-99C1-4962-9DB4-6CFD080082AD}" destId="{ACBFA4AD-23BA-4401-8BAA-C47A63B1BAF4}" srcOrd="1" destOrd="11" presId="urn:microsoft.com/office/officeart/2005/8/layout/vList4"/>
    <dgm:cxn modelId="{6E67BF3B-6800-4AF5-9ECB-E05A537B97EF}" srcId="{A93EFEFA-B50F-4071-8BE8-3F9336584337}" destId="{D451EE4A-9968-4F31-A861-9BF609194DC8}" srcOrd="9" destOrd="0" parTransId="{03976DB8-38C0-459D-8740-605CC71A8485}" sibTransId="{9E000CA5-6AC9-4096-95F8-9F4B1253A6BA}"/>
    <dgm:cxn modelId="{31E22EFC-D617-4208-A548-58FDC8D655BD}" type="presOf" srcId="{B08E049C-AC85-4CC5-857D-D3D660B32B01}" destId="{DD00AF7A-54F9-4107-BF5B-17DFA342700A}" srcOrd="0" destOrd="4" presId="urn:microsoft.com/office/officeart/2005/8/layout/vList4"/>
    <dgm:cxn modelId="{08366019-7A95-4E69-9672-573D469F7C28}" type="presOf" srcId="{304EABB9-BF8F-4EFE-A8D5-9C3DF8FC5161}" destId="{ACBFA4AD-23BA-4401-8BAA-C47A63B1BAF4}" srcOrd="1" destOrd="8" presId="urn:microsoft.com/office/officeart/2005/8/layout/vList4"/>
    <dgm:cxn modelId="{FF3645B9-9B5E-4762-BC7A-E5FB37D84FE2}" type="presOf" srcId="{371CB8D4-2A1F-4F30-977D-27034B6053A1}" destId="{ACBFA4AD-23BA-4401-8BAA-C47A63B1BAF4}" srcOrd="1" destOrd="12" presId="urn:microsoft.com/office/officeart/2005/8/layout/vList4"/>
    <dgm:cxn modelId="{78547444-767B-4298-BA42-8582DA1CF54D}" srcId="{A93EFEFA-B50F-4071-8BE8-3F9336584337}" destId="{0C616914-F0E4-4E14-95AA-001338EBD33B}" srcOrd="6" destOrd="0" parTransId="{294D996A-E1D3-45FF-87E5-175C0507259C}" sibTransId="{17FA20AB-72AD-4656-8376-CEA361C32E05}"/>
    <dgm:cxn modelId="{EB29F124-2844-4AD4-81E4-21306C961413}" srcId="{46664D76-B8AE-46DE-AD77-3D58AAD40A14}" destId="{A93EFEFA-B50F-4071-8BE8-3F9336584337}" srcOrd="0" destOrd="0" parTransId="{87FE2646-1553-4F08-B7B0-8C5DBF1D3786}" sibTransId="{02AA7257-FA31-4339-A3DB-0BA15B8DF8BF}"/>
    <dgm:cxn modelId="{E5507085-6991-49FD-A201-2DF7DC4B2B13}" type="presOf" srcId="{D451EE4A-9968-4F31-A861-9BF609194DC8}" destId="{DD00AF7A-54F9-4107-BF5B-17DFA342700A}" srcOrd="0" destOrd="10" presId="urn:microsoft.com/office/officeart/2005/8/layout/vList4"/>
    <dgm:cxn modelId="{6D7BD744-C46F-49CE-943D-F016EEE45E4A}" type="presOf" srcId="{0C616914-F0E4-4E14-95AA-001338EBD33B}" destId="{DD00AF7A-54F9-4107-BF5B-17DFA342700A}" srcOrd="0" destOrd="7" presId="urn:microsoft.com/office/officeart/2005/8/layout/vList4"/>
    <dgm:cxn modelId="{327B411B-5198-4817-9C6E-E985404FC76F}" type="presOf" srcId="{1C0EDBAA-49A0-4DDD-9AE8-F37AD753D12A}" destId="{ACBFA4AD-23BA-4401-8BAA-C47A63B1BAF4}" srcOrd="1" destOrd="2" presId="urn:microsoft.com/office/officeart/2005/8/layout/vList4"/>
    <dgm:cxn modelId="{DE7075B0-38BC-472A-850C-86AA751CFA62}" srcId="{A93EFEFA-B50F-4071-8BE8-3F9336584337}" destId="{07889289-ABDD-4B3A-84AD-BBD5C25993BA}" srcOrd="8" destOrd="0" parTransId="{31DFB6EC-F464-4218-84CE-FF0428DB30A8}" sibTransId="{C52BDEA6-21C9-48D9-8201-BD42533E0EA9}"/>
    <dgm:cxn modelId="{7CF236FD-FE04-41BC-A4DC-5B55438EFB6B}" type="presOf" srcId="{304EABB9-BF8F-4EFE-A8D5-9C3DF8FC5161}" destId="{DD00AF7A-54F9-4107-BF5B-17DFA342700A}" srcOrd="0" destOrd="8" presId="urn:microsoft.com/office/officeart/2005/8/layout/vList4"/>
    <dgm:cxn modelId="{42C415D2-EE84-4402-883A-5FE591DC6DCA}" srcId="{A93EFEFA-B50F-4071-8BE8-3F9336584337}" destId="{EA82BE09-2BA3-4722-B2A6-2F698F35524E}" srcOrd="4" destOrd="0" parTransId="{6CCFAB6B-55D0-4493-8151-9DE9DD0ACDD2}" sibTransId="{670C0B83-3AD4-459F-A4F2-6759B45A2B12}"/>
    <dgm:cxn modelId="{EC9AFADA-EF2E-46C5-82CB-95316632D849}" type="presOf" srcId="{CAC2A8CB-86B6-462F-9AF7-7A3F42FF31A9}" destId="{ACBFA4AD-23BA-4401-8BAA-C47A63B1BAF4}" srcOrd="1" destOrd="1" presId="urn:microsoft.com/office/officeart/2005/8/layout/vList4"/>
    <dgm:cxn modelId="{EBC1E130-E052-4E99-80D0-D5E2A8660673}" srcId="{A93EFEFA-B50F-4071-8BE8-3F9336584337}" destId="{50456406-FD8E-485A-81DA-5B22155D293A}" srcOrd="5" destOrd="0" parTransId="{305596FD-20A3-41A0-949C-F8360A798210}" sibTransId="{23CEBED4-7253-41C0-B694-4801F3A9C263}"/>
    <dgm:cxn modelId="{3F8F1231-DC54-49BC-9940-58D991059898}" type="presOf" srcId="{0C616914-F0E4-4E14-95AA-001338EBD33B}" destId="{ACBFA4AD-23BA-4401-8BAA-C47A63B1BAF4}" srcOrd="1" destOrd="7" presId="urn:microsoft.com/office/officeart/2005/8/layout/vList4"/>
    <dgm:cxn modelId="{1FB6E236-9A6B-4872-8BE9-9819D75197A7}" type="presOf" srcId="{CAC2A8CB-86B6-462F-9AF7-7A3F42FF31A9}" destId="{DD00AF7A-54F9-4107-BF5B-17DFA342700A}" srcOrd="0" destOrd="1" presId="urn:microsoft.com/office/officeart/2005/8/layout/vList4"/>
    <dgm:cxn modelId="{A69665F0-D83C-4205-9C22-94BE9894737A}" type="presOf" srcId="{50456406-FD8E-485A-81DA-5B22155D293A}" destId="{ACBFA4AD-23BA-4401-8BAA-C47A63B1BAF4}" srcOrd="1" destOrd="6" presId="urn:microsoft.com/office/officeart/2005/8/layout/vList4"/>
    <dgm:cxn modelId="{79782E3F-25CA-40FF-9EBB-33A24003D2DD}" srcId="{A93EFEFA-B50F-4071-8BE8-3F9336584337}" destId="{CAC2A8CB-86B6-462F-9AF7-7A3F42FF31A9}" srcOrd="0" destOrd="0" parTransId="{0C7BF9CF-A178-4356-9348-7850D40B577B}" sibTransId="{BB5C3802-8E3F-4E0B-9AA0-356E2804654C}"/>
    <dgm:cxn modelId="{16220616-7737-4794-A0D5-C9DED592DA0D}" type="presParOf" srcId="{D3A2E29E-BCFA-4EC1-ABA2-971CE0EC091A}" destId="{4A10CE2C-622B-4548-A7C8-90BFA08BE916}" srcOrd="0" destOrd="0" presId="urn:microsoft.com/office/officeart/2005/8/layout/vList4"/>
    <dgm:cxn modelId="{963C8A6D-BFB7-45AD-BFC0-EC3E4B49A404}" type="presParOf" srcId="{4A10CE2C-622B-4548-A7C8-90BFA08BE916}" destId="{DD00AF7A-54F9-4107-BF5B-17DFA342700A}" srcOrd="0" destOrd="0" presId="urn:microsoft.com/office/officeart/2005/8/layout/vList4"/>
    <dgm:cxn modelId="{631FBE4C-D87F-499E-93B3-CA5EE09EC019}" type="presParOf" srcId="{4A10CE2C-622B-4548-A7C8-90BFA08BE916}" destId="{33C0E8D1-8FBA-4E62-B69C-40F4D89A621C}" srcOrd="1" destOrd="0" presId="urn:microsoft.com/office/officeart/2005/8/layout/vList4"/>
    <dgm:cxn modelId="{B006F171-21AD-4C2C-A757-2ABF5C52E594}" type="presParOf" srcId="{4A10CE2C-622B-4548-A7C8-90BFA08BE916}" destId="{ACBFA4AD-23BA-4401-8BAA-C47A63B1BAF4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73AAC9-390D-48A5-93A4-DD01D6199C59}">
      <dsp:nvSpPr>
        <dsp:cNvPr id="0" name=""/>
        <dsp:cNvSpPr/>
      </dsp:nvSpPr>
      <dsp:spPr>
        <a:xfrm>
          <a:off x="39743" y="17365"/>
          <a:ext cx="3673196" cy="188033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Selección y caracterización del material de partida</a:t>
          </a:r>
          <a:endParaRPr lang="es-ES" sz="2400" b="1" kern="120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sp:txBody>
      <dsp:txXfrm>
        <a:off x="94816" y="72438"/>
        <a:ext cx="3563050" cy="1770189"/>
      </dsp:txXfrm>
    </dsp:sp>
    <dsp:sp modelId="{BBA4B69A-C42F-4A1D-AB59-33B14328FBA5}">
      <dsp:nvSpPr>
        <dsp:cNvPr id="0" name=""/>
        <dsp:cNvSpPr/>
      </dsp:nvSpPr>
      <dsp:spPr>
        <a:xfrm>
          <a:off x="4074672" y="751976"/>
          <a:ext cx="871445" cy="41111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700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700" kern="1200" dirty="0"/>
        </a:p>
      </dsp:txBody>
      <dsp:txXfrm>
        <a:off x="4074672" y="834199"/>
        <a:ext cx="748111" cy="246667"/>
      </dsp:txXfrm>
    </dsp:sp>
    <dsp:sp modelId="{3036BF3B-9967-4185-98B5-A3590FCA2DA7}">
      <dsp:nvSpPr>
        <dsp:cNvPr id="0" name=""/>
        <dsp:cNvSpPr/>
      </dsp:nvSpPr>
      <dsp:spPr>
        <a:xfrm>
          <a:off x="5357177" y="17365"/>
          <a:ext cx="3673196" cy="1880335"/>
        </a:xfrm>
        <a:prstGeom prst="roundRect">
          <a:avLst>
            <a:gd name="adj" fmla="val 10000"/>
          </a:avLst>
        </a:prstGeom>
        <a:solidFill>
          <a:schemeClr val="accent1"/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smtClean="0"/>
            <a:t>Selección del método de recuperación y definición de condiciones</a:t>
          </a:r>
          <a:endParaRPr lang="es-ES" sz="2400" b="1" kern="1200" dirty="0"/>
        </a:p>
      </dsp:txBody>
      <dsp:txXfrm>
        <a:off x="5412250" y="72438"/>
        <a:ext cx="3563050" cy="1770189"/>
      </dsp:txXfrm>
    </dsp:sp>
    <dsp:sp modelId="{A96D05C4-34CF-43C8-BA84-C0FAB598E7D3}">
      <dsp:nvSpPr>
        <dsp:cNvPr id="0" name=""/>
        <dsp:cNvSpPr/>
      </dsp:nvSpPr>
      <dsp:spPr>
        <a:xfrm rot="5456932">
          <a:off x="6901865" y="2033157"/>
          <a:ext cx="542751" cy="328458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700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3100" kern="1200" dirty="0"/>
        </a:p>
      </dsp:txBody>
      <dsp:txXfrm rot="-5400000">
        <a:off x="7075519" y="1926017"/>
        <a:ext cx="197074" cy="444214"/>
      </dsp:txXfrm>
    </dsp:sp>
    <dsp:sp modelId="{3E68E9DD-3B73-4E08-A4F7-72F92573B706}">
      <dsp:nvSpPr>
        <dsp:cNvPr id="0" name=""/>
        <dsp:cNvSpPr/>
      </dsp:nvSpPr>
      <dsp:spPr>
        <a:xfrm>
          <a:off x="5315801" y="2515610"/>
          <a:ext cx="3673196" cy="1880335"/>
        </a:xfrm>
        <a:prstGeom prst="roundRect">
          <a:avLst>
            <a:gd name="adj" fmla="val 10000"/>
          </a:avLst>
        </a:prstGeom>
        <a:solidFill>
          <a:schemeClr val="accent3">
            <a:lumMod val="60000"/>
            <a:lumOff val="4000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smtClean="0"/>
            <a:t>Llevar a cabo el proceso seleccionado a nivel laboratorio</a:t>
          </a:r>
          <a:endParaRPr lang="es-ES" sz="2400" b="1" kern="1200" dirty="0"/>
        </a:p>
      </dsp:txBody>
      <dsp:txXfrm>
        <a:off x="5370874" y="2570683"/>
        <a:ext cx="3563050" cy="1770189"/>
      </dsp:txXfrm>
    </dsp:sp>
    <dsp:sp modelId="{C0760886-CE7D-4388-ADA2-3D1BAE483697}">
      <dsp:nvSpPr>
        <dsp:cNvPr id="0" name=""/>
        <dsp:cNvSpPr/>
      </dsp:nvSpPr>
      <dsp:spPr>
        <a:xfrm rot="10780864">
          <a:off x="4083841" y="3264879"/>
          <a:ext cx="870593" cy="411113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700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700" kern="1200" dirty="0"/>
        </a:p>
      </dsp:txBody>
      <dsp:txXfrm rot="10800000">
        <a:off x="4207174" y="3346759"/>
        <a:ext cx="747259" cy="246667"/>
      </dsp:txXfrm>
    </dsp:sp>
    <dsp:sp modelId="{6076F0EC-2FE2-424A-B9B2-DC224434D9C5}">
      <dsp:nvSpPr>
        <dsp:cNvPr id="0" name=""/>
        <dsp:cNvSpPr/>
      </dsp:nvSpPr>
      <dsp:spPr>
        <a:xfrm>
          <a:off x="0" y="2545200"/>
          <a:ext cx="3673196" cy="1880335"/>
        </a:xfrm>
        <a:prstGeom prst="roundRect">
          <a:avLst>
            <a:gd name="adj" fmla="val 10000"/>
          </a:avLst>
        </a:prstGeom>
        <a:solidFill>
          <a:srgbClr val="92D050"/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smtClean="0"/>
            <a:t>Análisis de costos del tratamiento a nivel laboratorio</a:t>
          </a:r>
          <a:endParaRPr lang="es-ES" sz="2400" b="1" kern="1200" dirty="0"/>
        </a:p>
      </dsp:txBody>
      <dsp:txXfrm>
        <a:off x="55073" y="2600273"/>
        <a:ext cx="3563050" cy="177018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00AF7A-54F9-4107-BF5B-17DFA342700A}">
      <dsp:nvSpPr>
        <dsp:cNvPr id="0" name=""/>
        <dsp:cNvSpPr/>
      </dsp:nvSpPr>
      <dsp:spPr>
        <a:xfrm>
          <a:off x="0" y="0"/>
          <a:ext cx="8526637" cy="541270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endParaRPr lang="es-ES" sz="2400" b="1" kern="120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100" b="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¿Qué tipo de residuo electrónico debo escoger?</a:t>
          </a:r>
          <a:endParaRPr lang="es-ES" sz="2100" b="0" kern="120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100" b="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Recolección de las tarjetas de circuito</a:t>
          </a:r>
          <a:endParaRPr lang="es-ES" sz="2100" b="0" kern="120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100" b="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¿Qué cantidad? </a:t>
          </a:r>
          <a:endParaRPr lang="es-ES" sz="2100" b="0" kern="120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100" b="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¿Sirven las de </a:t>
          </a:r>
          <a:r>
            <a:rPr lang="es-CO" sz="2100" b="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de celulares,   computadores </a:t>
          </a:r>
          <a:r>
            <a:rPr lang="es-CO" sz="2100" b="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o </a:t>
          </a:r>
          <a:r>
            <a:rPr lang="es-CO" sz="2100" b="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televisores desechados?</a:t>
          </a:r>
          <a:endParaRPr lang="es-ES" sz="2100" b="0" kern="120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100" b="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Pretratamientos necesarios</a:t>
          </a:r>
          <a:endParaRPr lang="es-ES" sz="2100" b="0" kern="120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100" b="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Disminución de tamaño, ¿equipo disponible?</a:t>
          </a:r>
          <a:endParaRPr lang="es-ES" sz="2100" b="0" kern="120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100" b="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“homogenización”</a:t>
          </a:r>
          <a:endParaRPr lang="es-ES" sz="2100" b="0" kern="120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100" b="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Separación de componentes</a:t>
          </a:r>
          <a:endParaRPr lang="es-ES" sz="2100" b="0" kern="120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100" b="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¿Puedo tomar la caracterización de la bibliografía? </a:t>
          </a:r>
          <a:endParaRPr lang="es-ES" sz="2100" b="0" kern="120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100" b="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¿Qué pruebas analíticas determinan los componentes y la cantidad de cobre en el material?</a:t>
          </a:r>
          <a:endParaRPr lang="es-ES" sz="2100" b="0" kern="120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100" b="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¿Costo de los análisis y disponibilidad, en cuánto tiempo tengo esos resultados?</a:t>
          </a:r>
          <a:endParaRPr lang="es-ES" sz="2100" b="0" kern="120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ES" sz="1800" b="0" kern="120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sp:txBody>
      <dsp:txXfrm>
        <a:off x="2092148" y="0"/>
        <a:ext cx="6434488" cy="5412706"/>
      </dsp:txXfrm>
    </dsp:sp>
    <dsp:sp modelId="{33C0E8D1-8FBA-4E62-B69C-40F4D89A621C}">
      <dsp:nvSpPr>
        <dsp:cNvPr id="0" name=""/>
        <dsp:cNvSpPr/>
      </dsp:nvSpPr>
      <dsp:spPr>
        <a:xfrm>
          <a:off x="42174" y="696819"/>
          <a:ext cx="1929066" cy="1839750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  <a:ln w="15875" cap="rnd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4352C5-7588-449D-8E64-5639A7C1A23F}" type="datetimeFigureOut">
              <a:rPr lang="es-CO" smtClean="0"/>
              <a:t>26/02/2018</a:t>
            </a:fld>
            <a:endParaRPr lang="es-CO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85FA65-00FC-4358-A0BB-8F8C1D0E10C2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7665639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63923-C6C1-47F6-9652-22C2C90AE95C}" type="datetime1">
              <a:rPr lang="en-US" smtClean="0"/>
              <a:t>2/26/2018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67742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24919-4A0B-417D-8F22-73A356C4FD1B}" type="datetime1">
              <a:rPr lang="en-US" smtClean="0"/>
              <a:t>2/26/2018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1036564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24919-4A0B-417D-8F22-73A356C4FD1B}" type="datetime1">
              <a:rPr lang="en-US" smtClean="0"/>
              <a:t>2/26/2018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88244688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24919-4A0B-417D-8F22-73A356C4FD1B}" type="datetime1">
              <a:rPr lang="en-US" smtClean="0"/>
              <a:t>2/26/2018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0279117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24919-4A0B-417D-8F22-73A356C4FD1B}" type="datetime1">
              <a:rPr lang="en-US" smtClean="0"/>
              <a:t>2/26/2018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71351679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24919-4A0B-417D-8F22-73A356C4FD1B}" type="datetime1">
              <a:rPr lang="en-US" smtClean="0"/>
              <a:t>2/26/2018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0462291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FE289-DDAE-4517-A46E-679108EE1D55}" type="datetime1">
              <a:rPr lang="en-US" smtClean="0"/>
              <a:t>2/26/2018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09274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DBE74-2550-4960-A033-310766162150}" type="datetime1">
              <a:rPr lang="en-US" smtClean="0"/>
              <a:t>2/26/2018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98451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1CD06-62DF-4D2F-83C9-8B719458FE3B}" type="datetime1">
              <a:rPr lang="en-US" smtClean="0"/>
              <a:t>2/26/2018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1887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38252-15AF-4BA9-914F-1535697CF0ED}" type="datetime1">
              <a:rPr lang="en-US" smtClean="0"/>
              <a:t>2/26/2018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79010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B39F9-B498-44CF-B5D0-9A068AFA9136}" type="datetime1">
              <a:rPr lang="en-US" smtClean="0"/>
              <a:t>2/26/2018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43669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55D8B-C01A-488A-A8B9-3F679E3849D3}" type="datetime1">
              <a:rPr lang="en-US" smtClean="0"/>
              <a:t>2/26/2018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72940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5E07B-D8CE-4A76-92EB-A1941E2D6BD5}" type="datetime1">
              <a:rPr lang="en-US" smtClean="0"/>
              <a:t>2/26/2018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73318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E4EC3-1D00-4792-A9C6-5DE901B80E4C}" type="datetime1">
              <a:rPr lang="en-US" smtClean="0"/>
              <a:t>2/26/2018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88315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F29FA-D3DC-4C16-9120-6CABAB91324D}" type="datetime1">
              <a:rPr lang="en-US" smtClean="0"/>
              <a:t>2/26/2018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238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dirty="0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58653-7B01-4410-A926-03AF4F1EC9E1}" type="datetime1">
              <a:rPr lang="en-US" smtClean="0"/>
              <a:t>2/26/2018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86923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624919-4A0B-417D-8F22-73A356C4FD1B}" type="datetime1">
              <a:rPr lang="en-US" smtClean="0"/>
              <a:t>2/26/2018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06395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7" r:id="rId1"/>
    <p:sldLayoutId id="2147483868" r:id="rId2"/>
    <p:sldLayoutId id="2147483869" r:id="rId3"/>
    <p:sldLayoutId id="2147483870" r:id="rId4"/>
    <p:sldLayoutId id="2147483871" r:id="rId5"/>
    <p:sldLayoutId id="2147483872" r:id="rId6"/>
    <p:sldLayoutId id="2147483873" r:id="rId7"/>
    <p:sldLayoutId id="2147483874" r:id="rId8"/>
    <p:sldLayoutId id="2147483875" r:id="rId9"/>
    <p:sldLayoutId id="2147483876" r:id="rId10"/>
    <p:sldLayoutId id="2147483877" r:id="rId11"/>
    <p:sldLayoutId id="2147483878" r:id="rId12"/>
    <p:sldLayoutId id="2147483879" r:id="rId13"/>
    <p:sldLayoutId id="2147483880" r:id="rId14"/>
    <p:sldLayoutId id="2147483881" r:id="rId15"/>
    <p:sldLayoutId id="2147483882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3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echstreet.com/apigate.html)" TargetMode="External"/><Relationship Id="rId7" Type="http://schemas.openxmlformats.org/officeDocument/2006/relationships/hyperlink" Target="http://www.fichasdeseguridad.com/" TargetMode="External"/><Relationship Id="rId2" Type="http://schemas.openxmlformats.org/officeDocument/2006/relationships/hyperlink" Target="http://www.icontec.org.co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msds.com/" TargetMode="External"/><Relationship Id="rId5" Type="http://schemas.openxmlformats.org/officeDocument/2006/relationships/hyperlink" Target="http://www.worldwidestandards.com/" TargetMode="External"/><Relationship Id="rId4" Type="http://schemas.openxmlformats.org/officeDocument/2006/relationships/hyperlink" Target="http://www.standardmethods.org/" TargetMode="Externa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50000">
              <a:schemeClr val="accent5">
                <a:lumMod val="20000"/>
                <a:lumOff val="80000"/>
              </a:schemeClr>
            </a:gs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2854821" y="2830485"/>
            <a:ext cx="6734536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4400" dirty="0" smtClean="0"/>
              <a:t>MARCO DE REFERENCIA</a:t>
            </a:r>
          </a:p>
          <a:p>
            <a:pPr algn="ctr"/>
            <a:r>
              <a:rPr lang="es-CO" sz="4400" dirty="0" smtClean="0"/>
              <a:t> </a:t>
            </a:r>
          </a:p>
          <a:p>
            <a:pPr algn="ctr"/>
            <a:r>
              <a:rPr lang="es-CO" sz="4400" dirty="0" smtClean="0"/>
              <a:t>METODOLOGÍA</a:t>
            </a:r>
            <a:endParaRPr lang="es-CO" sz="4400" dirty="0"/>
          </a:p>
        </p:txBody>
      </p:sp>
      <p:sp>
        <p:nvSpPr>
          <p:cNvPr id="5" name="CuadroTexto 4"/>
          <p:cNvSpPr txBox="1"/>
          <p:nvPr/>
        </p:nvSpPr>
        <p:spPr>
          <a:xfrm>
            <a:off x="3143048" y="5536272"/>
            <a:ext cx="5630067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300" dirty="0" smtClean="0"/>
              <a:t>SEMINARIO DE  PROYECTO DE GRADO</a:t>
            </a:r>
          </a:p>
          <a:p>
            <a:pPr algn="ctr"/>
            <a:r>
              <a:rPr lang="es-CO" sz="2300" dirty="0" smtClean="0"/>
              <a:t>2018-I</a:t>
            </a:r>
            <a:endParaRPr lang="es-CO" sz="2300" dirty="0"/>
          </a:p>
        </p:txBody>
      </p:sp>
      <p:pic>
        <p:nvPicPr>
          <p:cNvPr id="6" name="Picture 6" descr="http://www.universitarios.co/wp-content/uploads/2012/05/fundacion-universitaria-america-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6013" y="808498"/>
            <a:ext cx="1812152" cy="1825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8885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Resultado de imagen para metodologí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50087" y="4980909"/>
            <a:ext cx="2083724" cy="1823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/>
              <a:t>10</a:t>
            </a:fld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4260814" y="300096"/>
            <a:ext cx="45480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32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¿Qué debe contener?</a:t>
            </a:r>
            <a:endParaRPr lang="es-CO" sz="32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1571107" y="1238701"/>
            <a:ext cx="9135686" cy="46538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es-CO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 </a:t>
            </a:r>
            <a:r>
              <a:rPr lang="es-CO" sz="2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sucesión lógica </a:t>
            </a:r>
            <a:r>
              <a:rPr lang="es-CO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 los pasos a seguir.</a:t>
            </a:r>
          </a:p>
          <a:p>
            <a:pPr marL="342900" indent="-34290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es-CO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Las fuentes de donde se obtienen los procedimientos (normas, </a:t>
            </a:r>
            <a:r>
              <a:rPr lang="es-CO" sz="2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artículos, métodos, </a:t>
            </a:r>
            <a:r>
              <a:rPr lang="es-CO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patentes, etc.)</a:t>
            </a:r>
          </a:p>
          <a:p>
            <a:pPr marL="342900" indent="-34290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es-CO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 forma en que se </a:t>
            </a:r>
            <a:r>
              <a:rPr lang="es-CO" sz="2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procesarán </a:t>
            </a:r>
            <a:r>
              <a:rPr lang="es-CO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los datos (software, </a:t>
            </a:r>
            <a:r>
              <a:rPr lang="es-CO" sz="2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cálculos, </a:t>
            </a:r>
            <a:r>
              <a:rPr lang="es-CO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ecuaciones)</a:t>
            </a:r>
          </a:p>
          <a:p>
            <a:pPr marL="342900" indent="-34290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es-CO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Los equipos que se </a:t>
            </a:r>
            <a:r>
              <a:rPr lang="es-CO" sz="2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utilizarán </a:t>
            </a:r>
            <a:r>
              <a:rPr lang="es-CO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y las herramientas necesarias. </a:t>
            </a:r>
            <a:r>
              <a:rPr lang="es-CO" sz="2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(calidad </a:t>
            </a:r>
            <a:r>
              <a:rPr lang="es-CO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 las </a:t>
            </a:r>
            <a:r>
              <a:rPr lang="es-CO" sz="2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sustancias).</a:t>
            </a:r>
            <a:endParaRPr lang="es-CO" sz="2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42900" indent="-34290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es-CO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 </a:t>
            </a:r>
            <a:r>
              <a:rPr lang="es-CO" sz="2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calibración </a:t>
            </a:r>
            <a:r>
              <a:rPr lang="es-CO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 equipos y herramientas si es necesario.</a:t>
            </a:r>
          </a:p>
          <a:p>
            <a:pPr marL="342900" indent="-34290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es-CO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 caso de trabajo experimental, de preferencia los protocolos de seguridad.</a:t>
            </a:r>
          </a:p>
        </p:txBody>
      </p:sp>
    </p:spTree>
    <p:extLst>
      <p:ext uri="{BB962C8B-B14F-4D97-AF65-F5344CB8AC3E}">
        <p14:creationId xmlns:p14="http://schemas.microsoft.com/office/powerpoint/2010/main" val="3493014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/>
              <a:t>11</a:t>
            </a:fld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3110981" y="266023"/>
            <a:ext cx="69733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32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Sugerencias para la construcción</a:t>
            </a:r>
            <a:endParaRPr lang="es-CO" sz="32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3337390" y="999527"/>
            <a:ext cx="6746975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59410" marR="2139950">
              <a:spcAft>
                <a:spcPts val="0"/>
              </a:spcAft>
            </a:pPr>
            <a:r>
              <a:rPr lang="es-CO" sz="2600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¿cómo</a:t>
            </a:r>
            <a:r>
              <a:rPr lang="es-CO" sz="2600" spc="35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600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logro</a:t>
            </a:r>
            <a:r>
              <a:rPr lang="es-CO" sz="2600" spc="30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600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cada</a:t>
            </a:r>
            <a:r>
              <a:rPr lang="es-CO" sz="2600" spc="35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600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objetivo?</a:t>
            </a:r>
          </a:p>
        </p:txBody>
      </p:sp>
      <p:grpSp>
        <p:nvGrpSpPr>
          <p:cNvPr id="14" name="Grupo 13"/>
          <p:cNvGrpSpPr/>
          <p:nvPr/>
        </p:nvGrpSpPr>
        <p:grpSpPr>
          <a:xfrm>
            <a:off x="951841" y="1794207"/>
            <a:ext cx="9132524" cy="4371679"/>
            <a:chOff x="951841" y="1794207"/>
            <a:chExt cx="9132524" cy="4371679"/>
          </a:xfrm>
        </p:grpSpPr>
        <p:sp>
          <p:nvSpPr>
            <p:cNvPr id="10" name="Flecha derecha 9"/>
            <p:cNvSpPr/>
            <p:nvPr/>
          </p:nvSpPr>
          <p:spPr>
            <a:xfrm>
              <a:off x="2971904" y="2266733"/>
              <a:ext cx="789709" cy="382386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 dirty="0"/>
            </a:p>
          </p:txBody>
        </p:sp>
        <p:grpSp>
          <p:nvGrpSpPr>
            <p:cNvPr id="13" name="Grupo 12"/>
            <p:cNvGrpSpPr/>
            <p:nvPr/>
          </p:nvGrpSpPr>
          <p:grpSpPr>
            <a:xfrm>
              <a:off x="951841" y="1794207"/>
              <a:ext cx="9132524" cy="4371679"/>
              <a:chOff x="1653215" y="1952149"/>
              <a:chExt cx="9132524" cy="4371679"/>
            </a:xfrm>
          </p:grpSpPr>
          <p:grpSp>
            <p:nvGrpSpPr>
              <p:cNvPr id="8" name="Grupo 7"/>
              <p:cNvGrpSpPr/>
              <p:nvPr/>
            </p:nvGrpSpPr>
            <p:grpSpPr>
              <a:xfrm>
                <a:off x="1653215" y="1952149"/>
                <a:ext cx="9132524" cy="1292662"/>
                <a:chOff x="1886919" y="2551076"/>
                <a:chExt cx="9132524" cy="1428801"/>
              </a:xfrm>
            </p:grpSpPr>
            <p:sp>
              <p:nvSpPr>
                <p:cNvPr id="4" name="Rectángulo 3"/>
                <p:cNvSpPr/>
                <p:nvPr/>
              </p:nvSpPr>
              <p:spPr>
                <a:xfrm>
                  <a:off x="1886919" y="2751131"/>
                  <a:ext cx="2020063" cy="892552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s-CO" sz="2600" dirty="0" smtClean="0">
                      <a:latin typeface="Tahoma" panose="020B0604030504040204" pitchFamily="34" charset="0"/>
                      <a:ea typeface="Tahoma" panose="020B0604030504040204" pitchFamily="34" charset="0"/>
                    </a:rPr>
                    <a:t>objetivo específico </a:t>
                  </a:r>
                  <a:endParaRPr lang="es-CO" sz="2600" dirty="0"/>
                </a:p>
              </p:txBody>
            </p:sp>
            <p:sp>
              <p:nvSpPr>
                <p:cNvPr id="5" name="Rectángulo 4"/>
                <p:cNvSpPr/>
                <p:nvPr/>
              </p:nvSpPr>
              <p:spPr>
                <a:xfrm>
                  <a:off x="4923443" y="2551076"/>
                  <a:ext cx="6096000" cy="1428801"/>
                </a:xfrm>
                <a:prstGeom prst="rect">
                  <a:avLst/>
                </a:prstGeom>
              </p:spPr>
              <p:txBody>
                <a:bodyPr>
                  <a:spAutoFit/>
                </a:bodyPr>
                <a:lstStyle/>
                <a:p>
                  <a:r>
                    <a:rPr lang="es-CO" sz="2600" dirty="0" smtClean="0">
                      <a:latin typeface="Tahoma" panose="020B0604030504040204" pitchFamily="34" charset="0"/>
                      <a:ea typeface="Tahoma" panose="020B0604030504040204" pitchFamily="34" charset="0"/>
                    </a:rPr>
                    <a:t>Grupo </a:t>
                  </a:r>
                  <a:r>
                    <a:rPr lang="es-CO" sz="2600" dirty="0">
                      <a:latin typeface="Tahoma" panose="020B0604030504040204" pitchFamily="34" charset="0"/>
                      <a:ea typeface="Tahoma" panose="020B0604030504040204" pitchFamily="34" charset="0"/>
                    </a:rPr>
                    <a:t>de actividades concretas que deben tener una estructura </a:t>
                  </a:r>
                  <a:r>
                    <a:rPr lang="es-CO" sz="2600" dirty="0" smtClean="0">
                      <a:latin typeface="Tahoma" panose="020B0604030504040204" pitchFamily="34" charset="0"/>
                      <a:ea typeface="Tahoma" panose="020B0604030504040204" pitchFamily="34" charset="0"/>
                    </a:rPr>
                    <a:t>jerárquica </a:t>
                  </a:r>
                  <a:r>
                    <a:rPr lang="es-CO" sz="2600" dirty="0">
                      <a:latin typeface="Tahoma" panose="020B0604030504040204" pitchFamily="34" charset="0"/>
                      <a:ea typeface="Tahoma" panose="020B0604030504040204" pitchFamily="34" charset="0"/>
                    </a:rPr>
                    <a:t>como t</a:t>
                  </a:r>
                  <a:r>
                    <a:rPr lang="es-CO" sz="2600" spc="-30" dirty="0">
                      <a:latin typeface="Tahoma" panose="020B0604030504040204" pitchFamily="34" charset="0"/>
                      <a:ea typeface="Tahoma" panose="020B0604030504040204" pitchFamily="34" charset="0"/>
                    </a:rPr>
                    <a:t>a</a:t>
                  </a:r>
                  <a:r>
                    <a:rPr lang="es-CO" sz="2600" dirty="0">
                      <a:latin typeface="Tahoma" panose="020B0604030504040204" pitchFamily="34" charset="0"/>
                      <a:ea typeface="Tahoma" panose="020B0604030504040204" pitchFamily="34" charset="0"/>
                    </a:rPr>
                    <a:t>reas y subt</a:t>
                  </a:r>
                  <a:r>
                    <a:rPr lang="es-CO" sz="2600" spc="-30" dirty="0">
                      <a:latin typeface="Tahoma" panose="020B0604030504040204" pitchFamily="34" charset="0"/>
                      <a:ea typeface="Tahoma" panose="020B0604030504040204" pitchFamily="34" charset="0"/>
                    </a:rPr>
                    <a:t>a</a:t>
                  </a:r>
                  <a:r>
                    <a:rPr lang="es-CO" sz="2600" dirty="0">
                      <a:latin typeface="Tahoma" panose="020B0604030504040204" pitchFamily="34" charset="0"/>
                      <a:ea typeface="Tahoma" panose="020B0604030504040204" pitchFamily="34" charset="0"/>
                    </a:rPr>
                    <a:t>reas</a:t>
                  </a:r>
                  <a:endParaRPr lang="es-CO" sz="2600" dirty="0"/>
                </a:p>
              </p:txBody>
            </p:sp>
          </p:grpSp>
          <p:sp>
            <p:nvSpPr>
              <p:cNvPr id="11" name="Flecha abajo 10"/>
              <p:cNvSpPr/>
              <p:nvPr/>
            </p:nvSpPr>
            <p:spPr>
              <a:xfrm>
                <a:off x="6495999" y="3333404"/>
                <a:ext cx="429756" cy="764771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O" dirty="0"/>
              </a:p>
            </p:txBody>
          </p:sp>
          <p:sp>
            <p:nvSpPr>
              <p:cNvPr id="12" name="Rectángulo 11"/>
              <p:cNvSpPr/>
              <p:nvPr/>
            </p:nvSpPr>
            <p:spPr>
              <a:xfrm>
                <a:off x="3295679" y="4222996"/>
                <a:ext cx="7260151" cy="21008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59410" marR="402590" algn="ctr">
                  <a:lnSpc>
                    <a:spcPct val="101000"/>
                  </a:lnSpc>
                  <a:spcAft>
                    <a:spcPts val="0"/>
                  </a:spcAft>
                </a:pPr>
                <a:r>
                  <a:rPr lang="es-CO" sz="2600" dirty="0" smtClean="0">
                    <a:solidFill>
                      <a:srgbClr val="002060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¿cuáles</a:t>
                </a:r>
                <a:r>
                  <a:rPr lang="es-CO" sz="2600" spc="35" dirty="0" smtClean="0">
                    <a:solidFill>
                      <a:srgbClr val="002060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 </a:t>
                </a:r>
                <a:r>
                  <a:rPr lang="es-CO" sz="2600" dirty="0">
                    <a:solidFill>
                      <a:srgbClr val="002060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son</a:t>
                </a:r>
                <a:r>
                  <a:rPr lang="es-CO" sz="2600" spc="35" dirty="0">
                    <a:solidFill>
                      <a:srgbClr val="002060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 </a:t>
                </a:r>
                <a:r>
                  <a:rPr lang="es-CO" sz="2600" dirty="0">
                    <a:solidFill>
                      <a:srgbClr val="002060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las</a:t>
                </a:r>
                <a:r>
                  <a:rPr lang="es-CO" sz="2600" spc="35" dirty="0">
                    <a:solidFill>
                      <a:srgbClr val="002060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 </a:t>
                </a:r>
                <a:r>
                  <a:rPr lang="es-CO" sz="2600" spc="-35" dirty="0" smtClean="0">
                    <a:solidFill>
                      <a:srgbClr val="002060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técnicas</a:t>
                </a:r>
                <a:r>
                  <a:rPr lang="es-CO" sz="2600" spc="35" dirty="0" smtClean="0">
                    <a:solidFill>
                      <a:srgbClr val="002060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 </a:t>
                </a:r>
                <a:r>
                  <a:rPr lang="es-CO" sz="2600" dirty="0">
                    <a:solidFill>
                      <a:srgbClr val="002060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y/o</a:t>
                </a:r>
                <a:r>
                  <a:rPr lang="es-CO" sz="2600" spc="35" dirty="0">
                    <a:solidFill>
                      <a:srgbClr val="002060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 </a:t>
                </a:r>
                <a:r>
                  <a:rPr lang="es-CO" sz="2600" dirty="0">
                    <a:solidFill>
                      <a:srgbClr val="002060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i</a:t>
                </a:r>
                <a:r>
                  <a:rPr lang="es-CO" sz="2600" spc="-5" dirty="0">
                    <a:solidFill>
                      <a:srgbClr val="002060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n</a:t>
                </a:r>
                <a:r>
                  <a:rPr lang="es-CO" sz="2600" dirty="0">
                    <a:solidFill>
                      <a:srgbClr val="002060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strumentos</a:t>
                </a:r>
                <a:r>
                  <a:rPr lang="es-CO" sz="2600" spc="35" dirty="0">
                    <a:solidFill>
                      <a:srgbClr val="002060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 </a:t>
                </a:r>
                <a:r>
                  <a:rPr lang="es-CO" sz="2600" dirty="0">
                    <a:solidFill>
                      <a:srgbClr val="002060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neces</a:t>
                </a:r>
                <a:r>
                  <a:rPr lang="es-CO" sz="2600" spc="-35" dirty="0">
                    <a:solidFill>
                      <a:srgbClr val="002060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a</a:t>
                </a:r>
                <a:r>
                  <a:rPr lang="es-CO" sz="2600" dirty="0">
                    <a:solidFill>
                      <a:srgbClr val="002060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rios</a:t>
                </a:r>
                <a:r>
                  <a:rPr lang="es-CO" sz="2600" dirty="0" smtClean="0">
                    <a:solidFill>
                      <a:srgbClr val="002060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?, ¿qué</a:t>
                </a:r>
                <a:r>
                  <a:rPr lang="es-CO" sz="2600" spc="35" dirty="0" smtClean="0">
                    <a:solidFill>
                      <a:srgbClr val="002060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 </a:t>
                </a:r>
                <a:r>
                  <a:rPr lang="es-CO" sz="2600" spc="-30" dirty="0">
                    <a:solidFill>
                      <a:srgbClr val="002060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p</a:t>
                </a:r>
                <a:r>
                  <a:rPr lang="es-CO" sz="2600" dirty="0">
                    <a:solidFill>
                      <a:srgbClr val="002060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r</a:t>
                </a:r>
                <a:r>
                  <a:rPr lang="es-CO" sz="2600" spc="25" dirty="0">
                    <a:solidFill>
                      <a:srgbClr val="002060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o</a:t>
                </a:r>
                <a:r>
                  <a:rPr lang="es-CO" sz="2600" dirty="0">
                    <a:solidFill>
                      <a:srgbClr val="002060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cedimientos</a:t>
                </a:r>
                <a:r>
                  <a:rPr lang="es-CO" sz="2600" spc="35" dirty="0">
                    <a:solidFill>
                      <a:srgbClr val="002060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 </a:t>
                </a:r>
                <a:r>
                  <a:rPr lang="es-CO" sz="2600" dirty="0">
                    <a:solidFill>
                      <a:srgbClr val="002060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de</a:t>
                </a:r>
                <a:r>
                  <a:rPr lang="es-CO" sz="2600" spc="35" dirty="0">
                    <a:solidFill>
                      <a:srgbClr val="002060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 </a:t>
                </a:r>
                <a:r>
                  <a:rPr lang="es-CO" sz="2600" dirty="0" smtClean="0">
                    <a:solidFill>
                      <a:srgbClr val="002060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análisis</a:t>
                </a:r>
                <a:r>
                  <a:rPr lang="es-CO" sz="2600" spc="35" dirty="0" smtClean="0">
                    <a:solidFill>
                      <a:srgbClr val="002060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 </a:t>
                </a:r>
                <a:r>
                  <a:rPr lang="es-CO" sz="2600" dirty="0">
                    <a:solidFill>
                      <a:srgbClr val="002060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e</a:t>
                </a:r>
                <a:r>
                  <a:rPr lang="es-CO" sz="2600" spc="35" dirty="0">
                    <a:solidFill>
                      <a:srgbClr val="002060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 </a:t>
                </a:r>
                <a:r>
                  <a:rPr lang="es-CO" sz="2600" dirty="0" smtClean="0">
                    <a:solidFill>
                      <a:srgbClr val="002060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interpretación</a:t>
                </a:r>
                <a:r>
                  <a:rPr lang="es-CO" sz="2600" spc="35" dirty="0" smtClean="0">
                    <a:solidFill>
                      <a:srgbClr val="002060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 </a:t>
                </a:r>
                <a:r>
                  <a:rPr lang="es-CO" sz="2600" dirty="0">
                    <a:solidFill>
                      <a:srgbClr val="002060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de</a:t>
                </a:r>
                <a:r>
                  <a:rPr lang="es-CO" sz="2600" spc="30" dirty="0">
                    <a:solidFill>
                      <a:srgbClr val="002060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b</a:t>
                </a:r>
                <a:r>
                  <a:rPr lang="es-CO" sz="2600" dirty="0">
                    <a:solidFill>
                      <a:srgbClr val="002060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o</a:t>
                </a:r>
                <a:r>
                  <a:rPr lang="es-CO" sz="2600" spc="35" dirty="0">
                    <a:solidFill>
                      <a:srgbClr val="002060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 </a:t>
                </a:r>
                <a:r>
                  <a:rPr lang="es-CO" sz="2600" dirty="0">
                    <a:solidFill>
                      <a:srgbClr val="002060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us</a:t>
                </a:r>
                <a:r>
                  <a:rPr lang="es-CO" sz="2600" spc="-30" dirty="0">
                    <a:solidFill>
                      <a:srgbClr val="002060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a</a:t>
                </a:r>
                <a:r>
                  <a:rPr lang="es-CO" sz="2600" spc="-5" dirty="0">
                    <a:solidFill>
                      <a:srgbClr val="002060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r</a:t>
                </a:r>
                <a:r>
                  <a:rPr lang="es-CO" sz="2600" dirty="0">
                    <a:solidFill>
                      <a:srgbClr val="002060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?,</a:t>
                </a:r>
                <a:r>
                  <a:rPr lang="es-CO" sz="2600" spc="35" dirty="0">
                    <a:solidFill>
                      <a:srgbClr val="002060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 </a:t>
                </a:r>
                <a:r>
                  <a:rPr lang="es-CO" sz="2600" dirty="0">
                    <a:solidFill>
                      <a:srgbClr val="002060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¿de</a:t>
                </a:r>
                <a:r>
                  <a:rPr lang="es-CO" sz="2600" spc="30" dirty="0">
                    <a:solidFill>
                      <a:srgbClr val="002060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b</a:t>
                </a:r>
                <a:r>
                  <a:rPr lang="es-CO" sz="2600" dirty="0">
                    <a:solidFill>
                      <a:srgbClr val="002060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o seguir</a:t>
                </a:r>
                <a:r>
                  <a:rPr lang="es-CO" sz="2600" spc="35" dirty="0">
                    <a:solidFill>
                      <a:srgbClr val="002060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 </a:t>
                </a:r>
                <a:r>
                  <a:rPr lang="es-CO" sz="2600" dirty="0">
                    <a:solidFill>
                      <a:srgbClr val="002060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un</a:t>
                </a:r>
                <a:r>
                  <a:rPr lang="es-CO" sz="2600" spc="35" dirty="0">
                    <a:solidFill>
                      <a:srgbClr val="002060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 </a:t>
                </a:r>
                <a:r>
                  <a:rPr lang="es-CO" sz="2600" dirty="0" smtClean="0">
                    <a:solidFill>
                      <a:srgbClr val="002060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diseño</a:t>
                </a:r>
                <a:r>
                  <a:rPr lang="es-CO" sz="2600" spc="30" dirty="0" smtClean="0">
                    <a:solidFill>
                      <a:srgbClr val="002060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 </a:t>
                </a:r>
                <a:r>
                  <a:rPr lang="es-CO" sz="2600" dirty="0">
                    <a:solidFill>
                      <a:srgbClr val="002060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de</a:t>
                </a:r>
                <a:r>
                  <a:rPr lang="es-CO" sz="2600" spc="35" dirty="0">
                    <a:solidFill>
                      <a:srgbClr val="002060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 </a:t>
                </a:r>
                <a:r>
                  <a:rPr lang="es-CO" sz="2600" spc="35" dirty="0" smtClean="0">
                    <a:solidFill>
                      <a:srgbClr val="002060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e</a:t>
                </a:r>
                <a:r>
                  <a:rPr lang="es-CO" sz="2600" dirty="0" smtClean="0">
                    <a:solidFill>
                      <a:srgbClr val="002060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x</a:t>
                </a:r>
                <a:r>
                  <a:rPr lang="es-CO" sz="2600" spc="30" dirty="0" smtClean="0">
                    <a:solidFill>
                      <a:srgbClr val="002060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p</a:t>
                </a:r>
                <a:r>
                  <a:rPr lang="es-CO" sz="2600" dirty="0" smtClean="0">
                    <a:solidFill>
                      <a:srgbClr val="002060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erimentos</a:t>
                </a:r>
                <a:r>
                  <a:rPr lang="es-CO" sz="2600" dirty="0">
                    <a:solidFill>
                      <a:srgbClr val="002060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?,</a:t>
                </a:r>
                <a:r>
                  <a:rPr lang="es-CO" sz="2600" spc="35" dirty="0">
                    <a:solidFill>
                      <a:srgbClr val="002060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 </a:t>
                </a:r>
                <a:r>
                  <a:rPr lang="es-CO" sz="2600" dirty="0" smtClean="0">
                    <a:solidFill>
                      <a:srgbClr val="002060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¿cuál?...</a:t>
                </a:r>
                <a:endParaRPr lang="es-CO" sz="2600" dirty="0">
                  <a:solidFill>
                    <a:srgbClr val="002060"/>
                  </a:solidFill>
                </a:endParaRPr>
              </a:p>
            </p:txBody>
          </p:sp>
        </p:grpSp>
      </p:grpSp>
      <p:pic>
        <p:nvPicPr>
          <p:cNvPr id="17" name="Imagen 16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88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572683" y="3940233"/>
            <a:ext cx="2619317" cy="1936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2527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/>
              <a:t>12</a:t>
            </a:fld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1147157" y="106466"/>
            <a:ext cx="10956173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2600" spc="-30" dirty="0" smtClean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Es </a:t>
            </a:r>
            <a:r>
              <a:rPr lang="es-CO" sz="2600" dirty="0" smtClean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recomendable </a:t>
            </a:r>
            <a:r>
              <a:rPr lang="es-CO" sz="2600" dirty="0">
                <a:latin typeface="Tahoma" panose="020B0604030504040204" pitchFamily="34" charset="0"/>
                <a:ea typeface="Tahoma" panose="020B0604030504040204" pitchFamily="34" charset="0"/>
              </a:rPr>
              <a:t>realizar</a:t>
            </a:r>
            <a:r>
              <a:rPr lang="es-CO" sz="2600" spc="-155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600" dirty="0">
                <a:latin typeface="Tahoma" panose="020B0604030504040204" pitchFamily="34" charset="0"/>
                <a:ea typeface="Tahoma" panose="020B0604030504040204" pitchFamily="34" charset="0"/>
              </a:rPr>
              <a:t>un</a:t>
            </a:r>
            <a:r>
              <a:rPr lang="es-CO" sz="2600" spc="-155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600" dirty="0" smtClean="0">
                <a:latin typeface="Tahoma" panose="020B0604030504040204" pitchFamily="34" charset="0"/>
                <a:ea typeface="Tahoma" panose="020B0604030504040204" pitchFamily="34" charset="0"/>
              </a:rPr>
              <a:t>diagrama</a:t>
            </a:r>
            <a:r>
              <a:rPr lang="es-CO" sz="2600" spc="-160" dirty="0" smtClean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000" dirty="0" smtClean="0">
                <a:latin typeface="Tahoma" panose="020B0604030504040204" pitchFamily="34" charset="0"/>
                <a:ea typeface="Tahoma" panose="020B0604030504040204" pitchFamily="34" charset="0"/>
              </a:rPr>
              <a:t>(no</a:t>
            </a:r>
            <a:r>
              <a:rPr lang="es-CO" sz="2000" spc="-155" dirty="0" smtClean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000" dirty="0">
                <a:latin typeface="Tahoma" panose="020B0604030504040204" pitchFamily="34" charset="0"/>
                <a:ea typeface="Tahoma" panose="020B0604030504040204" pitchFamily="34" charset="0"/>
              </a:rPr>
              <a:t>necesariamente</a:t>
            </a:r>
            <a:r>
              <a:rPr lang="es-CO" sz="2000" spc="-155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000" dirty="0">
                <a:latin typeface="Tahoma" panose="020B0604030504040204" pitchFamily="34" charset="0"/>
                <a:ea typeface="Tahoma" panose="020B0604030504040204" pitchFamily="34" charset="0"/>
              </a:rPr>
              <a:t>debe</a:t>
            </a:r>
            <a:r>
              <a:rPr lang="es-CO" sz="2000" spc="-155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000" dirty="0">
                <a:latin typeface="Tahoma" panose="020B0604030504040204" pitchFamily="34" charset="0"/>
                <a:ea typeface="Tahoma" panose="020B0604030504040204" pitchFamily="34" charset="0"/>
              </a:rPr>
              <a:t>quedar</a:t>
            </a:r>
            <a:r>
              <a:rPr lang="es-CO" sz="2000" spc="-155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000" dirty="0">
                <a:latin typeface="Tahoma" panose="020B0604030504040204" pitchFamily="34" charset="0"/>
                <a:ea typeface="Tahoma" panose="020B0604030504040204" pitchFamily="34" charset="0"/>
              </a:rPr>
              <a:t>en</a:t>
            </a:r>
            <a:r>
              <a:rPr lang="es-CO" sz="2000" spc="-155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000" dirty="0">
                <a:latin typeface="Tahoma" panose="020B0604030504040204" pitchFamily="34" charset="0"/>
                <a:ea typeface="Tahoma" panose="020B0604030504040204" pitchFamily="34" charset="0"/>
              </a:rPr>
              <a:t>el documento</a:t>
            </a:r>
            <a:r>
              <a:rPr lang="es-CO" sz="2000" spc="-130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000" dirty="0">
                <a:latin typeface="Tahoma" panose="020B0604030504040204" pitchFamily="34" charset="0"/>
                <a:ea typeface="Tahoma" panose="020B0604030504040204" pitchFamily="34" charset="0"/>
              </a:rPr>
              <a:t>de</a:t>
            </a:r>
            <a:r>
              <a:rPr lang="es-CO" sz="2000" spc="-130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000" dirty="0">
                <a:latin typeface="Tahoma" panose="020B0604030504040204" pitchFamily="34" charset="0"/>
                <a:ea typeface="Tahoma" panose="020B0604030504040204" pitchFamily="34" charset="0"/>
              </a:rPr>
              <a:t>propuesta</a:t>
            </a:r>
            <a:r>
              <a:rPr lang="es-CO" sz="2000" dirty="0" smtClean="0">
                <a:latin typeface="Tahoma" panose="020B0604030504040204" pitchFamily="34" charset="0"/>
                <a:ea typeface="Tahoma" panose="020B0604030504040204" pitchFamily="34" charset="0"/>
              </a:rPr>
              <a:t>).</a:t>
            </a:r>
            <a:endParaRPr lang="es-CO" sz="2000" dirty="0">
              <a:latin typeface="Tahoma" panose="020B0604030504040204" pitchFamily="34" charset="0"/>
              <a:ea typeface="Tahoma" panose="020B0604030504040204" pitchFamily="34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1251886" y="1516284"/>
            <a:ext cx="104230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PROYECTO: EVALUACIÓN DE UN PROCESO PARA LA RECUPERACIÓN DE COBRE A PARTIR DE RESIDUOS ELECTRÓNICOS</a:t>
            </a:r>
            <a:endParaRPr lang="es-CO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1251886" y="2818435"/>
            <a:ext cx="1042300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O" sz="2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OBJETIVOS ESPICÍFICOS:</a:t>
            </a:r>
          </a:p>
          <a:p>
            <a:pPr algn="just"/>
            <a:endParaRPr lang="es-CO" sz="2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 algn="just">
              <a:buFontTx/>
              <a:buChar char="-"/>
            </a:pPr>
            <a:r>
              <a:rPr lang="es-CO" sz="2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Seleccionar los residuos </a:t>
            </a:r>
            <a:r>
              <a:rPr lang="es-CO" sz="2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electrónicos de donde se va a recuperar el </a:t>
            </a:r>
            <a:r>
              <a:rPr lang="es-CO" sz="2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cobre.</a:t>
            </a:r>
            <a:endParaRPr lang="es-CO" sz="2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 algn="just">
              <a:buFontTx/>
              <a:buChar char="-"/>
            </a:pPr>
            <a:r>
              <a:rPr lang="es-CO" sz="2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Determinar el método de recuperación adecuado según el tipo de residuos a tratar y la disponibilidad de ejecución.</a:t>
            </a:r>
          </a:p>
          <a:p>
            <a:pPr marL="285750" indent="-285750" algn="just">
              <a:buFontTx/>
              <a:buChar char="-"/>
            </a:pPr>
            <a:r>
              <a:rPr lang="es-CO" sz="2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Realizar el proceso de recuperación de cobre a nivel laboratorio</a:t>
            </a:r>
          </a:p>
          <a:p>
            <a:pPr marL="285750" indent="-285750" algn="just">
              <a:buFontTx/>
              <a:buChar char="-"/>
            </a:pPr>
            <a:r>
              <a:rPr lang="es-CO" sz="2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Analizar los costos de la alternativa de tratamiento aplicada a nivel laboratorio.</a:t>
            </a:r>
          </a:p>
          <a:p>
            <a:pPr marL="285750" indent="-285750" algn="just">
              <a:buFontTx/>
              <a:buChar char="-"/>
            </a:pPr>
            <a:endParaRPr lang="es-CO" sz="2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 algn="just">
              <a:buFontTx/>
              <a:buChar char="-"/>
            </a:pPr>
            <a:endParaRPr lang="es-CO" sz="2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 algn="just">
              <a:buFontTx/>
              <a:buChar char="-"/>
            </a:pPr>
            <a:endParaRPr lang="es-CO" sz="2200" dirty="0"/>
          </a:p>
        </p:txBody>
      </p:sp>
    </p:spTree>
    <p:extLst>
      <p:ext uri="{BB962C8B-B14F-4D97-AF65-F5344CB8AC3E}">
        <p14:creationId xmlns:p14="http://schemas.microsoft.com/office/powerpoint/2010/main" val="1497926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/>
              <a:t>13</a:t>
            </a:fld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1147157" y="106466"/>
            <a:ext cx="10956173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2600" spc="-30" dirty="0" smtClean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Es </a:t>
            </a:r>
            <a:r>
              <a:rPr lang="es-CO" sz="2600" dirty="0" smtClean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recomendable </a:t>
            </a:r>
            <a:r>
              <a:rPr lang="es-CO" sz="2600" dirty="0">
                <a:latin typeface="Tahoma" panose="020B0604030504040204" pitchFamily="34" charset="0"/>
                <a:ea typeface="Tahoma" panose="020B0604030504040204" pitchFamily="34" charset="0"/>
              </a:rPr>
              <a:t>realizar</a:t>
            </a:r>
            <a:r>
              <a:rPr lang="es-CO" sz="2600" spc="-155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600" dirty="0">
                <a:latin typeface="Tahoma" panose="020B0604030504040204" pitchFamily="34" charset="0"/>
                <a:ea typeface="Tahoma" panose="020B0604030504040204" pitchFamily="34" charset="0"/>
              </a:rPr>
              <a:t>un</a:t>
            </a:r>
            <a:r>
              <a:rPr lang="es-CO" sz="2600" spc="-155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600" dirty="0" smtClean="0">
                <a:latin typeface="Tahoma" panose="020B0604030504040204" pitchFamily="34" charset="0"/>
                <a:ea typeface="Tahoma" panose="020B0604030504040204" pitchFamily="34" charset="0"/>
              </a:rPr>
              <a:t>diagrama</a:t>
            </a:r>
            <a:r>
              <a:rPr lang="es-CO" sz="2600" spc="-160" dirty="0" smtClean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000" dirty="0" smtClean="0">
                <a:latin typeface="Tahoma" panose="020B0604030504040204" pitchFamily="34" charset="0"/>
                <a:ea typeface="Tahoma" panose="020B0604030504040204" pitchFamily="34" charset="0"/>
              </a:rPr>
              <a:t>(no</a:t>
            </a:r>
            <a:r>
              <a:rPr lang="es-CO" sz="2000" spc="-155" dirty="0" smtClean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000" dirty="0">
                <a:latin typeface="Tahoma" panose="020B0604030504040204" pitchFamily="34" charset="0"/>
                <a:ea typeface="Tahoma" panose="020B0604030504040204" pitchFamily="34" charset="0"/>
              </a:rPr>
              <a:t>necesariamente</a:t>
            </a:r>
            <a:r>
              <a:rPr lang="es-CO" sz="2000" spc="-155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000" dirty="0">
                <a:latin typeface="Tahoma" panose="020B0604030504040204" pitchFamily="34" charset="0"/>
                <a:ea typeface="Tahoma" panose="020B0604030504040204" pitchFamily="34" charset="0"/>
              </a:rPr>
              <a:t>debe</a:t>
            </a:r>
            <a:r>
              <a:rPr lang="es-CO" sz="2000" spc="-155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000" dirty="0">
                <a:latin typeface="Tahoma" panose="020B0604030504040204" pitchFamily="34" charset="0"/>
                <a:ea typeface="Tahoma" panose="020B0604030504040204" pitchFamily="34" charset="0"/>
              </a:rPr>
              <a:t>quedar</a:t>
            </a:r>
            <a:r>
              <a:rPr lang="es-CO" sz="2000" spc="-155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000" dirty="0">
                <a:latin typeface="Tahoma" panose="020B0604030504040204" pitchFamily="34" charset="0"/>
                <a:ea typeface="Tahoma" panose="020B0604030504040204" pitchFamily="34" charset="0"/>
              </a:rPr>
              <a:t>en</a:t>
            </a:r>
            <a:r>
              <a:rPr lang="es-CO" sz="2000" spc="-155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000" dirty="0">
                <a:latin typeface="Tahoma" panose="020B0604030504040204" pitchFamily="34" charset="0"/>
                <a:ea typeface="Tahoma" panose="020B0604030504040204" pitchFamily="34" charset="0"/>
              </a:rPr>
              <a:t>el documento</a:t>
            </a:r>
            <a:r>
              <a:rPr lang="es-CO" sz="2000" spc="-130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000" dirty="0">
                <a:latin typeface="Tahoma" panose="020B0604030504040204" pitchFamily="34" charset="0"/>
                <a:ea typeface="Tahoma" panose="020B0604030504040204" pitchFamily="34" charset="0"/>
              </a:rPr>
              <a:t>de</a:t>
            </a:r>
            <a:r>
              <a:rPr lang="es-CO" sz="2000" spc="-130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000" dirty="0">
                <a:latin typeface="Tahoma" panose="020B0604030504040204" pitchFamily="34" charset="0"/>
                <a:ea typeface="Tahoma" panose="020B0604030504040204" pitchFamily="34" charset="0"/>
              </a:rPr>
              <a:t>propuesta</a:t>
            </a:r>
            <a:r>
              <a:rPr lang="es-CO" sz="2000" dirty="0" smtClean="0">
                <a:latin typeface="Tahoma" panose="020B0604030504040204" pitchFamily="34" charset="0"/>
                <a:ea typeface="Tahoma" panose="020B0604030504040204" pitchFamily="34" charset="0"/>
              </a:rPr>
              <a:t>).</a:t>
            </a:r>
            <a:endParaRPr lang="es-CO" sz="2000" dirty="0">
              <a:latin typeface="Tahoma" panose="020B0604030504040204" pitchFamily="34" charset="0"/>
              <a:ea typeface="Tahoma" panose="020B0604030504040204" pitchFamily="34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2123952" y="1030147"/>
            <a:ext cx="967643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PROYECTO: EVALUACIÓN DE UN PROCESO PARA LA RECUPERACIÓN DE COBRE A PARTIR DE RESIDUOS ELECTRÓNICOS</a:t>
            </a:r>
            <a:endParaRPr lang="es-CO" sz="2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929871458"/>
              </p:ext>
            </p:extLst>
          </p:nvPr>
        </p:nvGraphicFramePr>
        <p:xfrm>
          <a:off x="1649393" y="2129743"/>
          <a:ext cx="9404430" cy="44273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42760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/>
              <a:t>14</a:t>
            </a:fld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pSp>
        <p:nvGrpSpPr>
          <p:cNvPr id="3" name="Grupo 2"/>
          <p:cNvGrpSpPr/>
          <p:nvPr/>
        </p:nvGrpSpPr>
        <p:grpSpPr>
          <a:xfrm>
            <a:off x="2408177" y="457200"/>
            <a:ext cx="8900289" cy="839164"/>
            <a:chOff x="190913" y="0"/>
            <a:chExt cx="3540921" cy="1812622"/>
          </a:xfrm>
          <a:scene3d>
            <a:camera prst="orthographicFront"/>
            <a:lightRig rig="chilly" dir="t"/>
          </a:scene3d>
        </p:grpSpPr>
        <p:sp>
          <p:nvSpPr>
            <p:cNvPr id="4" name="Rectángulo redondeado 3"/>
            <p:cNvSpPr/>
            <p:nvPr/>
          </p:nvSpPr>
          <p:spPr>
            <a:xfrm>
              <a:off x="190913" y="0"/>
              <a:ext cx="3540921" cy="1812622"/>
            </a:xfrm>
            <a:prstGeom prst="roundRect">
              <a:avLst>
                <a:gd name="adj" fmla="val 10000"/>
              </a:avLst>
            </a:prstGeom>
            <a:sp3d prstMaterial="translucentPowder">
              <a:bevelT w="127000" h="25400" prst="softRound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" name="CuadroTexto 4"/>
            <p:cNvSpPr txBox="1"/>
            <p:nvPr/>
          </p:nvSpPr>
          <p:spPr>
            <a:xfrm>
              <a:off x="244003" y="53090"/>
              <a:ext cx="3434741" cy="170644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9060" tIns="99060" rIns="99060" bIns="99060" numCol="1" spcCol="1270" anchor="ctr" anchorCtr="0">
              <a:noAutofit/>
            </a:bodyPr>
            <a:lstStyle/>
            <a:p>
              <a:pPr lvl="0" algn="ctr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2600" b="1" kern="12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Selección y caracterización del material de partida</a:t>
              </a:r>
              <a:endParaRPr lang="es-ES" sz="2600" b="1" kern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3834621666"/>
              </p:ext>
            </p:extLst>
          </p:nvPr>
        </p:nvGraphicFramePr>
        <p:xfrm>
          <a:off x="2454476" y="1439333"/>
          <a:ext cx="8526637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7"/>
          <a:srcRect t="14608"/>
          <a:stretch/>
        </p:blipFill>
        <p:spPr>
          <a:xfrm>
            <a:off x="2506563" y="4213185"/>
            <a:ext cx="2053862" cy="1817034"/>
          </a:xfrm>
          <a:prstGeom prst="roundRect">
            <a:avLst>
              <a:gd name="adj" fmla="val 16667"/>
            </a:avLst>
          </a:prstGeom>
          <a:ln>
            <a:solidFill>
              <a:schemeClr val="accent2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32082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/>
              <a:t>15</a:t>
            </a:fld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pSp>
        <p:nvGrpSpPr>
          <p:cNvPr id="6" name="Grupo 5"/>
          <p:cNvGrpSpPr/>
          <p:nvPr/>
        </p:nvGrpSpPr>
        <p:grpSpPr>
          <a:xfrm>
            <a:off x="2554468" y="1301382"/>
            <a:ext cx="8853990" cy="5412706"/>
            <a:chOff x="40511" y="0"/>
            <a:chExt cx="8853990" cy="5412706"/>
          </a:xfrm>
        </p:grpSpPr>
        <p:sp>
          <p:nvSpPr>
            <p:cNvPr id="7" name="Rectángulo redondeado 6"/>
            <p:cNvSpPr/>
            <p:nvPr/>
          </p:nvSpPr>
          <p:spPr>
            <a:xfrm>
              <a:off x="40511" y="0"/>
              <a:ext cx="8853990" cy="5412706"/>
            </a:xfrm>
            <a:prstGeom prst="roundRect">
              <a:avLst>
                <a:gd name="adj" fmla="val 8396"/>
              </a:avLst>
            </a:prstGeom>
            <a:ln>
              <a:solidFill>
                <a:schemeClr val="accent1"/>
              </a:solidFill>
            </a:ln>
          </p:spPr>
          <p:style>
            <a:lnRef idx="2">
              <a:schemeClr val="accent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8" name="CuadroTexto 7"/>
            <p:cNvSpPr txBox="1"/>
            <p:nvPr/>
          </p:nvSpPr>
          <p:spPr>
            <a:xfrm>
              <a:off x="2157618" y="0"/>
              <a:ext cx="6696371" cy="5412706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1440" tIns="91440" rIns="91440" bIns="91440" numCol="1" spcCol="1270" anchor="t" anchorCtr="0">
              <a:noAutofit/>
            </a:bodyPr>
            <a:lstStyle/>
            <a:p>
              <a:pPr lvl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2100" b="1" kern="12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       </a:t>
              </a:r>
            </a:p>
            <a:p>
              <a:pPr marL="228600" lvl="1" indent="-228600" algn="l" defTabSz="1022350"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s-ES" sz="2100" b="0" kern="12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Consultar los posibles métodos de recuperación </a:t>
              </a:r>
            </a:p>
            <a:p>
              <a:pPr marL="228600" lvl="1" indent="-228600" algn="l" defTabSz="1022350"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s-CO" sz="2100" b="0" kern="12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Identificar para todos ellos las ventajas y desventajas para con esto descartar algunos</a:t>
              </a:r>
            </a:p>
            <a:p>
              <a:pPr marL="228600" lvl="1" indent="-228600" algn="l" defTabSz="1022350"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s-ES" sz="2100" b="0" kern="12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Método de selección de alternativas para </a:t>
              </a:r>
              <a:r>
                <a:rPr lang="es-ES" sz="2100" b="0" kern="12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realizar ponderación y definir el tratamiento más indicado, identificando condiciones, recursos disponibles y variables importantes según referentes.</a:t>
              </a:r>
            </a:p>
            <a:p>
              <a:pPr marL="228600" lvl="1" indent="-228600" algn="l" defTabSz="1022350"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s-ES" sz="21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¿Cuáles son las condiciones y los requerimientos experimentales para llevar a cabo el proceso de recuperación?</a:t>
              </a:r>
              <a:endParaRPr lang="es-ES" sz="2100" b="0" kern="1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  <a:p>
              <a:pPr marL="228600" lvl="1" indent="-228600" algn="l" defTabSz="1022350"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es-ES" sz="2300" b="0" kern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  <a:p>
              <a:pPr marL="171450" lvl="1" indent="-1714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es-ES" sz="1800" b="0" kern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grpSp>
        <p:nvGrpSpPr>
          <p:cNvPr id="10" name="Grupo 9"/>
          <p:cNvGrpSpPr/>
          <p:nvPr/>
        </p:nvGrpSpPr>
        <p:grpSpPr>
          <a:xfrm>
            <a:off x="3350871" y="485545"/>
            <a:ext cx="7037407" cy="815837"/>
            <a:chOff x="5316860" y="0"/>
            <a:chExt cx="3540921" cy="1812622"/>
          </a:xfrm>
          <a:scene3d>
            <a:camera prst="orthographicFront"/>
            <a:lightRig rig="chilly" dir="t"/>
          </a:scene3d>
        </p:grpSpPr>
        <p:sp>
          <p:nvSpPr>
            <p:cNvPr id="11" name="Rectángulo redondeado 10"/>
            <p:cNvSpPr/>
            <p:nvPr/>
          </p:nvSpPr>
          <p:spPr>
            <a:xfrm>
              <a:off x="5316860" y="0"/>
              <a:ext cx="3540921" cy="1812622"/>
            </a:xfrm>
            <a:prstGeom prst="roundRect">
              <a:avLst>
                <a:gd name="adj" fmla="val 10000"/>
              </a:avLst>
            </a:prstGeom>
            <a:solidFill>
              <a:schemeClr val="accent1"/>
            </a:solidFill>
            <a:sp3d prstMaterial="translucentPowder">
              <a:bevelT w="127000" h="25400" prst="softRound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CuadroTexto 11"/>
            <p:cNvSpPr txBox="1"/>
            <p:nvPr/>
          </p:nvSpPr>
          <p:spPr>
            <a:xfrm>
              <a:off x="5369950" y="53090"/>
              <a:ext cx="3434741" cy="170644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9060" tIns="99060" rIns="99060" bIns="99060" numCol="1" spcCol="1270" anchor="ctr" anchorCtr="0">
              <a:noAutofit/>
            </a:bodyPr>
            <a:lstStyle/>
            <a:p>
              <a:pPr lvl="0" algn="ctr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2600" b="1" kern="1200" dirty="0" smtClean="0"/>
                <a:t>Selección del método de recuperación</a:t>
              </a:r>
              <a:endParaRPr lang="es-ES" sz="2600" b="1" kern="1200" dirty="0"/>
            </a:p>
          </p:txBody>
        </p:sp>
      </p:grpSp>
      <p:pic>
        <p:nvPicPr>
          <p:cNvPr id="19458" name="Picture 2" descr="Resultado de imagen para bibliograf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9574" y="5063716"/>
            <a:ext cx="2004073" cy="156222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accent1"/>
            </a:solidFill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3"/>
          <a:srcRect l="132" t="25897" r="45675" b="12711"/>
          <a:stretch/>
        </p:blipFill>
        <p:spPr>
          <a:xfrm>
            <a:off x="2607672" y="1581368"/>
            <a:ext cx="2063903" cy="17535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39523" y="3539683"/>
            <a:ext cx="1600200" cy="2857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52975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/>
              <a:t>16</a:t>
            </a:fld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pSp>
        <p:nvGrpSpPr>
          <p:cNvPr id="3" name="Grupo 2"/>
          <p:cNvGrpSpPr/>
          <p:nvPr/>
        </p:nvGrpSpPr>
        <p:grpSpPr>
          <a:xfrm>
            <a:off x="3011814" y="364010"/>
            <a:ext cx="8614956" cy="897631"/>
            <a:chOff x="5293705" y="2423714"/>
            <a:chExt cx="3540921" cy="1812622"/>
          </a:xfrm>
          <a:scene3d>
            <a:camera prst="orthographicFront"/>
            <a:lightRig rig="chilly" dir="t"/>
          </a:scene3d>
        </p:grpSpPr>
        <p:sp>
          <p:nvSpPr>
            <p:cNvPr id="4" name="Rectángulo redondeado 3"/>
            <p:cNvSpPr/>
            <p:nvPr/>
          </p:nvSpPr>
          <p:spPr>
            <a:xfrm>
              <a:off x="5293705" y="2423714"/>
              <a:ext cx="3540921" cy="1812622"/>
            </a:xfrm>
            <a:prstGeom prst="roundRect">
              <a:avLst>
                <a:gd name="adj" fmla="val 10000"/>
              </a:avLst>
            </a:prstGeom>
            <a:solidFill>
              <a:schemeClr val="accent3">
                <a:lumMod val="60000"/>
                <a:lumOff val="40000"/>
              </a:schemeClr>
            </a:solidFill>
            <a:sp3d prstMaterial="translucentPowder">
              <a:bevelT w="127000" h="25400" prst="softRound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" name="CuadroTexto 4"/>
            <p:cNvSpPr txBox="1"/>
            <p:nvPr/>
          </p:nvSpPr>
          <p:spPr>
            <a:xfrm>
              <a:off x="5346795" y="2476804"/>
              <a:ext cx="3434741" cy="170644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9060" tIns="99060" rIns="99060" bIns="99060" numCol="1" spcCol="1270" anchor="ctr" anchorCtr="0">
              <a:noAutofit/>
            </a:bodyPr>
            <a:lstStyle/>
            <a:p>
              <a:pPr lvl="0" algn="ctr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2600" b="1" kern="1200" dirty="0" smtClean="0"/>
                <a:t>Llevar a cabo el proceso seleccionado a nivel laboratorio</a:t>
              </a:r>
              <a:endParaRPr lang="es-ES" sz="2600" b="1" kern="1200" dirty="0"/>
            </a:p>
          </p:txBody>
        </p:sp>
      </p:grpSp>
      <p:grpSp>
        <p:nvGrpSpPr>
          <p:cNvPr id="6" name="Grupo 5"/>
          <p:cNvGrpSpPr/>
          <p:nvPr/>
        </p:nvGrpSpPr>
        <p:grpSpPr>
          <a:xfrm>
            <a:off x="2764845" y="1445294"/>
            <a:ext cx="8853990" cy="5412706"/>
            <a:chOff x="40511" y="0"/>
            <a:chExt cx="8853990" cy="5412706"/>
          </a:xfrm>
        </p:grpSpPr>
        <p:sp>
          <p:nvSpPr>
            <p:cNvPr id="7" name="Rectángulo redondeado 6"/>
            <p:cNvSpPr/>
            <p:nvPr/>
          </p:nvSpPr>
          <p:spPr>
            <a:xfrm>
              <a:off x="40511" y="0"/>
              <a:ext cx="8853990" cy="5412706"/>
            </a:xfrm>
            <a:prstGeom prst="roundRect">
              <a:avLst>
                <a:gd name="adj" fmla="val 8396"/>
              </a:avLst>
            </a:prstGeom>
            <a:ln>
              <a:solidFill>
                <a:schemeClr val="accent1"/>
              </a:solidFill>
            </a:ln>
          </p:spPr>
          <p:style>
            <a:lnRef idx="2">
              <a:schemeClr val="accent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8" name="CuadroTexto 7"/>
            <p:cNvSpPr txBox="1"/>
            <p:nvPr/>
          </p:nvSpPr>
          <p:spPr>
            <a:xfrm>
              <a:off x="2157618" y="0"/>
              <a:ext cx="6696371" cy="5412706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1440" tIns="91440" rIns="91440" bIns="91440" numCol="1" spcCol="1270" anchor="t" anchorCtr="0">
              <a:noAutofit/>
            </a:bodyPr>
            <a:lstStyle/>
            <a:p>
              <a:pPr lvl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2400" b="1" kern="12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      </a:t>
              </a:r>
            </a:p>
            <a:p>
              <a:pPr marL="228600" lvl="1" indent="-228600" algn="l" defTabSz="10223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s-ES" sz="2100" b="0" kern="12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Identificar etapas y tener claro TODO el procedimiento </a:t>
              </a:r>
              <a:r>
                <a:rPr lang="es-ES" sz="1900" b="0" kern="12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(preparació</a:t>
              </a:r>
              <a:r>
                <a:rPr lang="es-ES" sz="19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n de soluciones, condiciones, toma de muestras, tiempo)</a:t>
              </a:r>
            </a:p>
            <a:p>
              <a:pPr marL="228600" lvl="1" indent="-228600" algn="l" defTabSz="10223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s-ES" sz="2100" b="0" kern="12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Encontrar el laboratorio con condiciones y equipos necesarios </a:t>
              </a:r>
            </a:p>
            <a:p>
              <a:pPr marL="228600" lvl="1" indent="-228600" algn="l" defTabSz="10223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s-ES" sz="21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Disponibilidad y compra de reactivos necesarios</a:t>
              </a:r>
            </a:p>
            <a:p>
              <a:pPr marL="228600" lvl="1" indent="-228600" algn="l" defTabSz="10223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s-ES" sz="2100" b="0" kern="12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Realizar pruebas necesarias </a:t>
              </a:r>
            </a:p>
            <a:p>
              <a:pPr marL="228600" lvl="1" indent="-228600" algn="l" defTabSz="10223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s-ES" sz="21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Caracterización de muestra final</a:t>
              </a:r>
            </a:p>
            <a:p>
              <a:pPr marL="228600" lvl="1" indent="-228600" algn="l" defTabSz="10223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s-ES" sz="2100" b="0" kern="12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Deter</a:t>
              </a:r>
              <a:r>
                <a:rPr lang="es-ES" sz="21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minación de porcentaje de recuperación.</a:t>
              </a:r>
              <a:endParaRPr lang="es-ES" sz="2100" b="0" kern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  <a:p>
              <a:pPr marL="171450" lvl="1" indent="-1714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es-ES" sz="1800" b="0" kern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pic>
        <p:nvPicPr>
          <p:cNvPr id="18434" name="Picture 2" descr="Resultado de imagen para recuperacion de metales de residuos electronic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5445" y="5185740"/>
            <a:ext cx="2818436" cy="15056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6" name="Picture 4" descr="Resultado de imagen para checklis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0215" y="2732422"/>
            <a:ext cx="1609725" cy="2838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588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/>
              <a:t>17</a:t>
            </a:fld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pSp>
        <p:nvGrpSpPr>
          <p:cNvPr id="3" name="Grupo 2"/>
          <p:cNvGrpSpPr/>
          <p:nvPr/>
        </p:nvGrpSpPr>
        <p:grpSpPr>
          <a:xfrm>
            <a:off x="2818683" y="286880"/>
            <a:ext cx="8102031" cy="1001803"/>
            <a:chOff x="167757" y="2452239"/>
            <a:chExt cx="3540921" cy="1812622"/>
          </a:xfrm>
          <a:scene3d>
            <a:camera prst="orthographicFront"/>
            <a:lightRig rig="chilly" dir="t"/>
          </a:scene3d>
        </p:grpSpPr>
        <p:sp>
          <p:nvSpPr>
            <p:cNvPr id="4" name="Rectángulo redondeado 3"/>
            <p:cNvSpPr/>
            <p:nvPr/>
          </p:nvSpPr>
          <p:spPr>
            <a:xfrm>
              <a:off x="167757" y="2452239"/>
              <a:ext cx="3540921" cy="1812622"/>
            </a:xfrm>
            <a:prstGeom prst="roundRect">
              <a:avLst>
                <a:gd name="adj" fmla="val 10000"/>
              </a:avLst>
            </a:prstGeom>
            <a:solidFill>
              <a:srgbClr val="92D050"/>
            </a:solidFill>
            <a:sp3d prstMaterial="translucentPowder">
              <a:bevelT w="127000" h="25400" prst="softRound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" name="CuadroTexto 4"/>
            <p:cNvSpPr txBox="1"/>
            <p:nvPr/>
          </p:nvSpPr>
          <p:spPr>
            <a:xfrm>
              <a:off x="220847" y="2505329"/>
              <a:ext cx="3432807" cy="170644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9060" tIns="99060" rIns="99060" bIns="99060" numCol="1" spcCol="1270" anchor="ctr" anchorCtr="0">
              <a:noAutofit/>
            </a:bodyPr>
            <a:lstStyle/>
            <a:p>
              <a:pPr lvl="0" algn="ctr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2600" b="1" kern="1200" dirty="0" smtClean="0"/>
                <a:t>Análisis de costos del tratamiento a nivel laboratorio</a:t>
              </a:r>
              <a:endParaRPr lang="es-ES" sz="2600" b="1" kern="1200" dirty="0"/>
            </a:p>
          </p:txBody>
        </p:sp>
      </p:grpSp>
      <p:grpSp>
        <p:nvGrpSpPr>
          <p:cNvPr id="6" name="Grupo 5"/>
          <p:cNvGrpSpPr/>
          <p:nvPr/>
        </p:nvGrpSpPr>
        <p:grpSpPr>
          <a:xfrm>
            <a:off x="2751123" y="1396081"/>
            <a:ext cx="8169591" cy="5412706"/>
            <a:chOff x="40511" y="0"/>
            <a:chExt cx="8853990" cy="5412706"/>
          </a:xfrm>
        </p:grpSpPr>
        <p:sp>
          <p:nvSpPr>
            <p:cNvPr id="7" name="Rectángulo redondeado 6"/>
            <p:cNvSpPr/>
            <p:nvPr/>
          </p:nvSpPr>
          <p:spPr>
            <a:xfrm>
              <a:off x="40511" y="0"/>
              <a:ext cx="8853990" cy="5412706"/>
            </a:xfrm>
            <a:prstGeom prst="roundRect">
              <a:avLst>
                <a:gd name="adj" fmla="val 8396"/>
              </a:avLst>
            </a:prstGeom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8" name="CuadroTexto 7"/>
            <p:cNvSpPr txBox="1"/>
            <p:nvPr/>
          </p:nvSpPr>
          <p:spPr>
            <a:xfrm>
              <a:off x="2157618" y="0"/>
              <a:ext cx="6696371" cy="5412706"/>
            </a:xfrm>
            <a:prstGeom prst="rect">
              <a:avLst/>
            </a:prstGeom>
            <a:ln>
              <a:solidFill>
                <a:schemeClr val="bg2">
                  <a:lumMod val="50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1440" tIns="91440" rIns="91440" bIns="91440" numCol="1" spcCol="1270" anchor="t" anchorCtr="0">
              <a:noAutofit/>
            </a:bodyPr>
            <a:lstStyle/>
            <a:p>
              <a:pPr lvl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2400" b="1" kern="12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     </a:t>
              </a:r>
            </a:p>
            <a:p>
              <a:pPr lvl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2400" b="1" kern="12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 </a:t>
              </a:r>
            </a:p>
            <a:p>
              <a:pPr marL="171450" lvl="1" indent="-171450" algn="just" defTabSz="800100">
                <a:lnSpc>
                  <a:spcPct val="114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s-ES" sz="22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Calcular gastos totales de la fase experimental</a:t>
              </a:r>
            </a:p>
            <a:p>
              <a:pPr marL="171450" lvl="1" indent="-171450" algn="just" defTabSz="800100">
                <a:lnSpc>
                  <a:spcPct val="114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s-ES" sz="2200" b="0" kern="12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Determinar posibles ingresos por recuperación de cobre, o por evitar sanciones económicas debido a incumplimiento de normatividad.</a:t>
              </a:r>
            </a:p>
            <a:p>
              <a:pPr marL="171450" lvl="1" indent="-171450" algn="just" defTabSz="800100">
                <a:lnSpc>
                  <a:spcPct val="114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s-ES" sz="22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Verificar factibilidad económica</a:t>
              </a:r>
            </a:p>
            <a:p>
              <a:pPr marL="171450" lvl="1" indent="-171450" algn="just" defTabSz="800100">
                <a:lnSpc>
                  <a:spcPct val="114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s-ES" sz="22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Comparar entre la situación actual de la empresa y la situación con la implementación de la alternativa.</a:t>
              </a:r>
              <a:endParaRPr lang="es-ES" sz="2200" b="0" kern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pic>
        <p:nvPicPr>
          <p:cNvPr id="17410" name="Picture 2" descr="Resultado de imagen para analisis de cost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1123" y="4738112"/>
            <a:ext cx="2047071" cy="14558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2" name="Picture 4" descr="Resultado de imagen para analisis de costo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1527" y="2057340"/>
            <a:ext cx="2152650" cy="21240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9536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/>
              <a:t>18</a:t>
            </a:fld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1128532" y="148541"/>
            <a:ext cx="10741305" cy="63350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9410" marR="2139950" algn="just">
              <a:spcBef>
                <a:spcPts val="220"/>
              </a:spcBef>
              <a:spcAft>
                <a:spcPts val="0"/>
              </a:spcAft>
            </a:pPr>
            <a:r>
              <a:rPr lang="es-CO" sz="2100" dirty="0">
                <a:solidFill>
                  <a:srgbClr val="00007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Una</a:t>
            </a:r>
            <a:r>
              <a:rPr lang="es-CO" sz="2100" spc="35" dirty="0">
                <a:solidFill>
                  <a:srgbClr val="00007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100" dirty="0" smtClean="0">
                <a:solidFill>
                  <a:srgbClr val="00007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metodología</a:t>
            </a:r>
            <a:r>
              <a:rPr lang="es-CO" sz="2100" spc="35" dirty="0" smtClean="0">
                <a:solidFill>
                  <a:srgbClr val="00007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100" dirty="0" smtClean="0">
                <a:solidFill>
                  <a:srgbClr val="00007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deficie</a:t>
            </a:r>
            <a:r>
              <a:rPr lang="es-CO" sz="2100" spc="-5" dirty="0" smtClean="0">
                <a:solidFill>
                  <a:srgbClr val="00007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</a:t>
            </a:r>
            <a:r>
              <a:rPr lang="es-CO" sz="2100" dirty="0" smtClean="0">
                <a:solidFill>
                  <a:srgbClr val="00007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te:</a:t>
            </a:r>
            <a:endParaRPr lang="es-CO" sz="21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59410" marR="2139950" algn="just">
              <a:spcBef>
                <a:spcPts val="220"/>
              </a:spcBef>
              <a:spcAft>
                <a:spcPts val="0"/>
              </a:spcAft>
            </a:pPr>
            <a:r>
              <a:rPr lang="es-CO" sz="21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</a:t>
            </a:r>
            <a:r>
              <a:rPr lang="es-CO" sz="2100" spc="45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1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realizará</a:t>
            </a:r>
            <a:r>
              <a:rPr lang="es-CO" sz="2100" spc="45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1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una caracterización inicial a los residuos electrónicos.</a:t>
            </a:r>
            <a:r>
              <a:rPr lang="es-CO" sz="21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 </a:t>
            </a:r>
            <a:endParaRPr lang="es-CO" sz="21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es-CO" sz="21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    </a:t>
            </a:r>
          </a:p>
          <a:p>
            <a:pPr algn="just">
              <a:spcAft>
                <a:spcPts val="0"/>
              </a:spcAft>
            </a:pPr>
            <a:r>
              <a:rPr lang="es-CO" sz="2100" dirty="0" smtClean="0">
                <a:solidFill>
                  <a:srgbClr val="00007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Una</a:t>
            </a:r>
            <a:r>
              <a:rPr lang="es-CO" sz="2100" spc="35" dirty="0" smtClean="0">
                <a:solidFill>
                  <a:srgbClr val="00007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100" dirty="0" smtClean="0">
                <a:solidFill>
                  <a:srgbClr val="00007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metodología</a:t>
            </a:r>
            <a:r>
              <a:rPr lang="es-CO" sz="2100" spc="35" dirty="0" smtClean="0">
                <a:solidFill>
                  <a:srgbClr val="00007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100" dirty="0" smtClean="0">
                <a:solidFill>
                  <a:srgbClr val="00007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aceptable:</a:t>
            </a:r>
            <a:endParaRPr lang="es-CO" sz="21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59410" marR="359410" algn="just">
              <a:spcBef>
                <a:spcPts val="565"/>
              </a:spcBef>
              <a:spcAft>
                <a:spcPts val="0"/>
              </a:spcAft>
            </a:pPr>
            <a:r>
              <a:rPr lang="es-CO" sz="21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Para realizar la caracterización inicial, se seleccionaron tarjetas de circuito que serán </a:t>
            </a:r>
            <a:r>
              <a:rPr lang="es-CO" sz="21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proporcionadas por la empresa Patrix </a:t>
            </a:r>
            <a:r>
              <a:rPr lang="es-CO" sz="21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Technology. Se realizará el pretratamiento indicado según Oliveros (2017) y posteriormente</a:t>
            </a:r>
            <a:r>
              <a:rPr lang="es-CO" sz="21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1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 realizarán ensayos de </a:t>
            </a:r>
            <a:r>
              <a:rPr lang="es-CO" sz="21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EAA y Fluorescencia de rayos </a:t>
            </a:r>
            <a:r>
              <a:rPr lang="es-CO" sz="21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X.</a:t>
            </a:r>
          </a:p>
          <a:p>
            <a:pPr marL="359410" marR="2139950" algn="just">
              <a:spcAft>
                <a:spcPts val="0"/>
              </a:spcAft>
            </a:pPr>
            <a:endParaRPr lang="es-CO" sz="2100" dirty="0" smtClean="0">
              <a:solidFill>
                <a:srgbClr val="00007F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59410" marR="2139950" algn="just">
              <a:spcAft>
                <a:spcPts val="0"/>
              </a:spcAft>
            </a:pPr>
            <a:r>
              <a:rPr lang="es-CO" sz="2100" dirty="0" smtClean="0">
                <a:solidFill>
                  <a:srgbClr val="00007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Una</a:t>
            </a:r>
            <a:r>
              <a:rPr lang="es-CO" sz="2100" spc="35" dirty="0" smtClean="0">
                <a:solidFill>
                  <a:srgbClr val="00007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100" dirty="0" smtClean="0">
                <a:solidFill>
                  <a:srgbClr val="00007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metodología</a:t>
            </a:r>
            <a:r>
              <a:rPr lang="es-CO" sz="2100" spc="35" dirty="0" smtClean="0">
                <a:solidFill>
                  <a:srgbClr val="00007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100" dirty="0" smtClean="0">
                <a:solidFill>
                  <a:srgbClr val="00007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completa:</a:t>
            </a:r>
            <a:endParaRPr lang="es-CO" sz="21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/>
            <a:r>
              <a:rPr lang="es-CO" sz="21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En la primera parte del proyecto, se llevará </a:t>
            </a:r>
            <a:r>
              <a:rPr lang="es-CO" sz="21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 cabo la recolección de las </a:t>
            </a:r>
            <a:r>
              <a:rPr lang="es-CO" sz="21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tarjetas </a:t>
            </a:r>
            <a:r>
              <a:rPr lang="es-CO" sz="21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</a:t>
            </a:r>
            <a:r>
              <a:rPr lang="es-CO" sz="21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 	circuitos impresos </a:t>
            </a:r>
            <a:r>
              <a:rPr lang="es-CO" sz="21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 </a:t>
            </a:r>
            <a:r>
              <a:rPr lang="es-CO" sz="21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celulares, computadoras </a:t>
            </a:r>
            <a:r>
              <a:rPr lang="es-CO" sz="21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 televisores obsoletos</a:t>
            </a:r>
            <a:r>
              <a:rPr lang="es-CO" sz="21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	proporcionadas </a:t>
            </a:r>
            <a:r>
              <a:rPr lang="es-CO" sz="21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por la empresa Patrix </a:t>
            </a:r>
            <a:r>
              <a:rPr lang="es-CO" sz="21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Technology. 	Posteriormente se realizará </a:t>
            </a:r>
            <a:r>
              <a:rPr lang="es-CO" sz="21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el </a:t>
            </a:r>
            <a:r>
              <a:rPr lang="es-CO" sz="21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pretratamiento </a:t>
            </a:r>
            <a:r>
              <a:rPr lang="es-CO" sz="21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según Oliveros </a:t>
            </a:r>
            <a:r>
              <a:rPr lang="es-CO" sz="21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(</a:t>
            </a:r>
            <a:r>
              <a:rPr lang="es-CO" sz="21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2017</a:t>
            </a:r>
            <a:r>
              <a:rPr lang="es-CO" sz="21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), en donde </a:t>
            </a:r>
            <a:r>
              <a:rPr lang="es-CO" sz="21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</a:t>
            </a:r>
            <a:r>
              <a:rPr lang="es-CO" sz="21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es 	necesario 	</a:t>
            </a:r>
            <a:r>
              <a:rPr lang="es-CO" sz="21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disminuir el tamaño </a:t>
            </a:r>
            <a:r>
              <a:rPr lang="es-CO" sz="21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de </a:t>
            </a:r>
            <a:r>
              <a:rPr lang="es-CO" sz="21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partícula a </a:t>
            </a:r>
            <a:r>
              <a:rPr lang="es-CO" sz="21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piezas de 35 x 35 </a:t>
            </a:r>
            <a:r>
              <a:rPr lang="es-CO" sz="21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mm </a:t>
            </a:r>
            <a:r>
              <a:rPr lang="es-CO" sz="21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aproximadamente, se homogenizará el 	material y se realizará la separación</a:t>
            </a:r>
            <a:r>
              <a:rPr lang="es-CO" sz="21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</a:t>
            </a:r>
            <a:r>
              <a:rPr lang="es-CO" sz="21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 	elementos 	plásticos no útiles en el 	proceso. Para caracterizar las piezas, se realizarán ensayos de EAA 	y Fluorescencia    	de 	rayos X, con el 	objetivo de conocer principalmente la cantidad de 	cobre en las 	tarjetas.</a:t>
            </a:r>
            <a:endParaRPr lang="es-CO" sz="2100" dirty="0"/>
          </a:p>
        </p:txBody>
      </p:sp>
    </p:spTree>
    <p:extLst>
      <p:ext uri="{BB962C8B-B14F-4D97-AF65-F5344CB8AC3E}">
        <p14:creationId xmlns:p14="http://schemas.microsoft.com/office/powerpoint/2010/main" val="905245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/>
              <a:t>19</a:t>
            </a:fld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ángulo 1"/>
              <p:cNvSpPr/>
              <p:nvPr/>
            </p:nvSpPr>
            <p:spPr>
              <a:xfrm>
                <a:off x="1591521" y="787782"/>
                <a:ext cx="9693796" cy="474989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59410" marR="2139950">
                  <a:lnSpc>
                    <a:spcPct val="114000"/>
                  </a:lnSpc>
                  <a:spcBef>
                    <a:spcPts val="220"/>
                  </a:spcBef>
                  <a:spcAft>
                    <a:spcPts val="0"/>
                  </a:spcAft>
                </a:pPr>
                <a:r>
                  <a:rPr lang="es-CO" dirty="0" smtClean="0">
                    <a:solidFill>
                      <a:srgbClr val="00007F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Una</a:t>
                </a:r>
                <a:r>
                  <a:rPr lang="es-CO" spc="35" dirty="0">
                    <a:solidFill>
                      <a:srgbClr val="00007F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es-CO" dirty="0">
                    <a:solidFill>
                      <a:srgbClr val="00007F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metodología</a:t>
                </a:r>
                <a:r>
                  <a:rPr lang="es-CO" spc="35" dirty="0">
                    <a:solidFill>
                      <a:srgbClr val="00007F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es-CO" dirty="0">
                    <a:solidFill>
                      <a:srgbClr val="00007F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deficie</a:t>
                </a:r>
                <a:r>
                  <a:rPr lang="es-CO" spc="-5" dirty="0">
                    <a:solidFill>
                      <a:srgbClr val="00007F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n</a:t>
                </a:r>
                <a:r>
                  <a:rPr lang="es-CO" dirty="0">
                    <a:solidFill>
                      <a:srgbClr val="00007F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te:</a:t>
                </a:r>
                <a:endParaRPr lang="es-CO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  <a:p>
                <a:pPr marL="359410" marR="359410">
                  <a:lnSpc>
                    <a:spcPct val="114000"/>
                  </a:lnSpc>
                  <a:spcBef>
                    <a:spcPts val="565"/>
                  </a:spcBef>
                  <a:spcAft>
                    <a:spcPts val="0"/>
                  </a:spcAft>
                </a:pP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Se</a:t>
                </a:r>
                <a:r>
                  <a:rPr lang="es-CO" spc="45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realizará</a:t>
                </a:r>
                <a:r>
                  <a:rPr lang="es-CO" spc="45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un</a:t>
                </a:r>
                <a:r>
                  <a:rPr lang="es-CO" spc="45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diseño</a:t>
                </a:r>
                <a:r>
                  <a:rPr lang="es-CO" spc="45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de</a:t>
                </a:r>
                <a:r>
                  <a:rPr lang="es-CO" spc="45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ex</a:t>
                </a:r>
                <a:r>
                  <a:rPr lang="es-CO" spc="15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p</a:t>
                </a: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erimentos</a:t>
                </a:r>
                <a:r>
                  <a:rPr lang="es-CO" spc="45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p</a:t>
                </a:r>
                <a:r>
                  <a:rPr lang="es-CO" spc="-2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a</a:t>
                </a: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ra</a:t>
                </a:r>
                <a:r>
                  <a:rPr lang="es-CO" spc="45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determin</a:t>
                </a:r>
                <a:r>
                  <a:rPr lang="es-CO" spc="-2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a</a:t>
                </a: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r</a:t>
                </a:r>
                <a:r>
                  <a:rPr lang="es-CO" spc="45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la</a:t>
                </a:r>
                <a:r>
                  <a:rPr lang="es-CO" spc="45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influencia</a:t>
                </a:r>
                <a:r>
                  <a:rPr lang="es-CO" spc="45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de</a:t>
                </a:r>
                <a:r>
                  <a:rPr lang="es-CO" spc="45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las</a:t>
                </a:r>
                <a:r>
                  <a:rPr lang="es-CO" spc="45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v</a:t>
                </a:r>
                <a:r>
                  <a:rPr lang="es-CO" spc="-2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a</a:t>
                </a: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riables de proceso sobre la recuperación de cobre.</a:t>
                </a:r>
              </a:p>
              <a:p>
                <a:pPr>
                  <a:lnSpc>
                    <a:spcPct val="114000"/>
                  </a:lnSpc>
                  <a:spcAft>
                    <a:spcPts val="0"/>
                  </a:spcAft>
                </a:pP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 </a:t>
                </a:r>
              </a:p>
              <a:p>
                <a:pPr>
                  <a:lnSpc>
                    <a:spcPct val="114000"/>
                  </a:lnSpc>
                  <a:spcAft>
                    <a:spcPts val="0"/>
                  </a:spcAft>
                </a:pP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    </a:t>
                </a:r>
                <a:r>
                  <a:rPr lang="es-CO" dirty="0">
                    <a:solidFill>
                      <a:srgbClr val="00007F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Una</a:t>
                </a:r>
                <a:r>
                  <a:rPr lang="es-CO" spc="35" dirty="0">
                    <a:solidFill>
                      <a:srgbClr val="00007F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es-CO" dirty="0">
                    <a:solidFill>
                      <a:srgbClr val="00007F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metodología</a:t>
                </a:r>
                <a:r>
                  <a:rPr lang="es-CO" spc="35" dirty="0">
                    <a:solidFill>
                      <a:srgbClr val="00007F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es-CO" dirty="0">
                    <a:solidFill>
                      <a:srgbClr val="00007F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aceptable:</a:t>
                </a:r>
                <a:endParaRPr lang="es-CO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  <a:p>
                <a:pPr marL="359410" marR="359410" algn="just">
                  <a:lnSpc>
                    <a:spcPct val="114000"/>
                  </a:lnSpc>
                  <a:spcBef>
                    <a:spcPts val="565"/>
                  </a:spcBef>
                  <a:spcAft>
                    <a:spcPts val="0"/>
                  </a:spcAft>
                </a:pP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Se</a:t>
                </a:r>
                <a:r>
                  <a:rPr lang="es-CO" spc="45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usará</a:t>
                </a:r>
                <a:r>
                  <a:rPr lang="es-CO" spc="45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un</a:t>
                </a:r>
                <a:r>
                  <a:rPr lang="es-CO" spc="45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diseño</a:t>
                </a:r>
                <a:r>
                  <a:rPr lang="es-CO" spc="4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de</a:t>
                </a:r>
                <a:r>
                  <a:rPr lang="es-CO" spc="45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ex</a:t>
                </a:r>
                <a:r>
                  <a:rPr lang="es-CO" spc="15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p</a:t>
                </a: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erimentos</a:t>
                </a:r>
                <a:r>
                  <a:rPr lang="es-CO" spc="45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es-CO" dirty="0" smtClean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factorial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s-CO" i="1" smtClean="0">
                            <a:latin typeface="Cambria Math" panose="02040503050406030204" pitchFamily="18" charset="0"/>
                            <a:ea typeface="Tahoma" panose="020B0604030504040204" pitchFamily="34" charset="0"/>
                            <a:cs typeface="Tahoma" panose="020B0604030504040204" pitchFamily="34" charset="0"/>
                          </a:rPr>
                        </m:ctrlPr>
                      </m:sSupPr>
                      <m:e>
                        <m:r>
                          <a:rPr lang="es-CO" b="0" i="1" smtClean="0">
                            <a:latin typeface="Cambria Math" panose="02040503050406030204" pitchFamily="18" charset="0"/>
                            <a:ea typeface="Tahoma" panose="020B0604030504040204" pitchFamily="34" charset="0"/>
                            <a:cs typeface="Tahoma" panose="020B0604030504040204" pitchFamily="34" charset="0"/>
                          </a:rPr>
                          <m:t>3</m:t>
                        </m:r>
                      </m:e>
                      <m:sup>
                        <m:r>
                          <a:rPr lang="es-CO" b="0" i="1" smtClean="0">
                            <a:latin typeface="Cambria Math" panose="02040503050406030204" pitchFamily="18" charset="0"/>
                            <a:ea typeface="Tahoma" panose="020B0604030504040204" pitchFamily="34" charset="0"/>
                            <a:cs typeface="Tahoma" panose="020B0604030504040204" pitchFamily="34" charset="0"/>
                          </a:rPr>
                          <m:t>𝑘</m:t>
                        </m:r>
                      </m:sup>
                    </m:sSup>
                  </m:oMath>
                </a14:m>
                <a:r>
                  <a:rPr lang="es-CO" dirty="0" smtClean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,</a:t>
                </a:r>
                <a:r>
                  <a:rPr lang="es-CO" spc="40" dirty="0" smtClean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las</a:t>
                </a:r>
                <a:r>
                  <a:rPr lang="es-CO" spc="45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v</a:t>
                </a:r>
                <a:r>
                  <a:rPr lang="es-CO" spc="-2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a</a:t>
                </a: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r</a:t>
                </a:r>
                <a:r>
                  <a:rPr lang="es-CO" spc="-5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i</a:t>
                </a: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ables</a:t>
                </a:r>
                <a:r>
                  <a:rPr lang="es-CO" spc="4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serán</a:t>
                </a:r>
                <a:r>
                  <a:rPr lang="es-CO" spc="45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el </a:t>
                </a:r>
                <a:r>
                  <a:rPr lang="es-CO" dirty="0" smtClean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pH y la </a:t>
                </a: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cantidad de residuos a tratar </a:t>
                </a:r>
                <a:r>
                  <a:rPr lang="es-CO" spc="45" dirty="0" smtClean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.</a:t>
                </a:r>
                <a:endParaRPr lang="es-CO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  <a:p>
                <a:pPr>
                  <a:lnSpc>
                    <a:spcPct val="114000"/>
                  </a:lnSpc>
                  <a:spcBef>
                    <a:spcPts val="30"/>
                  </a:spcBef>
                  <a:spcAft>
                    <a:spcPts val="0"/>
                  </a:spcAft>
                </a:pP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 </a:t>
                </a:r>
              </a:p>
              <a:p>
                <a:pPr marL="359410" marR="2139950">
                  <a:lnSpc>
                    <a:spcPct val="114000"/>
                  </a:lnSpc>
                  <a:spcAft>
                    <a:spcPts val="0"/>
                  </a:spcAft>
                </a:pPr>
                <a:r>
                  <a:rPr lang="es-CO" dirty="0">
                    <a:solidFill>
                      <a:srgbClr val="00007F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Una</a:t>
                </a:r>
                <a:r>
                  <a:rPr lang="es-CO" spc="35" dirty="0">
                    <a:solidFill>
                      <a:srgbClr val="00007F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es-CO" dirty="0">
                    <a:solidFill>
                      <a:srgbClr val="00007F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metodología</a:t>
                </a:r>
                <a:r>
                  <a:rPr lang="es-CO" spc="35" dirty="0">
                    <a:solidFill>
                      <a:srgbClr val="00007F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es-CO" dirty="0" smtClean="0">
                    <a:solidFill>
                      <a:srgbClr val="00007F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completa</a:t>
                </a:r>
                <a:r>
                  <a:rPr lang="es-CO" dirty="0">
                    <a:solidFill>
                      <a:srgbClr val="00007F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:</a:t>
                </a:r>
                <a:endParaRPr lang="es-CO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  <a:p>
                <a:pPr marL="359410" marR="359410" algn="just">
                  <a:lnSpc>
                    <a:spcPct val="114000"/>
                  </a:lnSpc>
                  <a:spcBef>
                    <a:spcPts val="565"/>
                  </a:spcBef>
                  <a:spcAft>
                    <a:spcPts val="0"/>
                  </a:spcAft>
                </a:pP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El</a:t>
                </a:r>
                <a:r>
                  <a:rPr lang="es-CO" spc="45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diseño</a:t>
                </a:r>
                <a:r>
                  <a:rPr lang="es-CO" spc="4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de</a:t>
                </a:r>
                <a:r>
                  <a:rPr lang="es-CO" spc="45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ex</a:t>
                </a:r>
                <a:r>
                  <a:rPr lang="es-CO" spc="15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p</a:t>
                </a: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erimentos</a:t>
                </a:r>
                <a:r>
                  <a:rPr lang="es-CO" spc="45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seleccionado</a:t>
                </a:r>
                <a:r>
                  <a:rPr lang="es-CO" spc="45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es</a:t>
                </a:r>
                <a:r>
                  <a:rPr lang="es-CO" spc="45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es-CO" spc="45" dirty="0" smtClean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de tipo </a:t>
                </a:r>
                <a:r>
                  <a:rPr lang="es-CO" spc="-20" dirty="0" smtClean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factorial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s-CO" i="1">
                            <a:latin typeface="Cambria Math" panose="02040503050406030204" pitchFamily="18" charset="0"/>
                            <a:ea typeface="Tahoma" panose="020B0604030504040204" pitchFamily="34" charset="0"/>
                            <a:cs typeface="Tahoma" panose="020B0604030504040204" pitchFamily="34" charset="0"/>
                          </a:rPr>
                        </m:ctrlPr>
                      </m:sSupPr>
                      <m:e>
                        <m:r>
                          <a:rPr lang="es-CO" i="1">
                            <a:latin typeface="Cambria Math" panose="02040503050406030204" pitchFamily="18" charset="0"/>
                            <a:ea typeface="Tahoma" panose="020B0604030504040204" pitchFamily="34" charset="0"/>
                            <a:cs typeface="Tahoma" panose="020B0604030504040204" pitchFamily="34" charset="0"/>
                          </a:rPr>
                          <m:t>3</m:t>
                        </m:r>
                      </m:e>
                      <m:sup>
                        <m:r>
                          <a:rPr lang="es-CO" b="0" i="1" smtClean="0">
                            <a:latin typeface="Cambria Math" panose="02040503050406030204" pitchFamily="18" charset="0"/>
                            <a:ea typeface="Tahoma" panose="020B0604030504040204" pitchFamily="34" charset="0"/>
                            <a:cs typeface="Tahoma" panose="020B0604030504040204" pitchFamily="34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s-CO" dirty="0" smtClean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y la variable respuesta será el porcentaje de recuperación de cobre, determinado mediante EAA. </a:t>
                </a: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L</a:t>
                </a:r>
                <a:r>
                  <a:rPr lang="es-CO" dirty="0" smtClean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as </a:t>
                </a: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v</a:t>
                </a:r>
                <a:r>
                  <a:rPr lang="es-CO" spc="-2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a</a:t>
                </a: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r</a:t>
                </a:r>
                <a:r>
                  <a:rPr lang="es-CO" spc="-5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i</a:t>
                </a: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ables</a:t>
                </a:r>
                <a:r>
                  <a:rPr lang="es-CO" spc="4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seleccionadas</a:t>
                </a:r>
                <a:r>
                  <a:rPr lang="es-CO" spc="45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es-CO" dirty="0" smtClean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con</a:t>
                </a:r>
                <a:r>
                  <a:rPr lang="es-CO" spc="45" dirty="0" smtClean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base</a:t>
                </a:r>
                <a:r>
                  <a:rPr lang="es-CO" spc="4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en</a:t>
                </a:r>
                <a:r>
                  <a:rPr lang="es-CO" spc="45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la</a:t>
                </a:r>
                <a:r>
                  <a:rPr lang="es-CO" spc="45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revisión</a:t>
                </a:r>
                <a:r>
                  <a:rPr lang="es-CO" spc="45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de</a:t>
                </a:r>
                <a:r>
                  <a:rPr lang="es-CO" spc="45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antecedes</a:t>
                </a:r>
                <a:r>
                  <a:rPr lang="es-CO" spc="45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serán:</a:t>
                </a:r>
                <a:r>
                  <a:rPr lang="es-CO" spc="45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pH</a:t>
                </a:r>
                <a:r>
                  <a:rPr lang="es-CO" spc="45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(5,5</a:t>
                </a:r>
                <a:r>
                  <a:rPr lang="es-CO" spc="45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- 6,0</a:t>
                </a:r>
                <a:r>
                  <a:rPr lang="es-CO" spc="-5" dirty="0" smtClean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)</a:t>
                </a: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es-CO" dirty="0" smtClean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y</a:t>
                </a:r>
                <a:r>
                  <a:rPr lang="es-CO" spc="45" dirty="0" smtClean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la cantidad de residuos a tratar (10 </a:t>
                </a:r>
                <a:r>
                  <a:rPr lang="es-CO" dirty="0" smtClean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g/L- 20 g/L). </a:t>
                </a:r>
                <a:r>
                  <a:rPr lang="es-CO" spc="45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E</a:t>
                </a:r>
                <a:r>
                  <a:rPr lang="es-CO" spc="45" dirty="0" smtClean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l tiempo de tratamiento será de 6 horas. </a:t>
                </a: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Los</a:t>
                </a:r>
                <a:r>
                  <a:rPr lang="es-CO" spc="45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ex</a:t>
                </a:r>
                <a:r>
                  <a:rPr lang="es-CO" spc="15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p</a:t>
                </a: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erimentos</a:t>
                </a:r>
                <a:r>
                  <a:rPr lang="es-CO" spc="45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neces</a:t>
                </a:r>
                <a:r>
                  <a:rPr lang="es-CO" spc="-2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a</a:t>
                </a: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rios</a:t>
                </a:r>
                <a:r>
                  <a:rPr lang="es-CO" spc="4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se</a:t>
                </a:r>
                <a:r>
                  <a:rPr lang="es-CO" spc="45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es-CO" spc="-2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p</a:t>
                </a: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resent</a:t>
                </a:r>
                <a:r>
                  <a:rPr lang="es-CO" spc="-5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a</a:t>
                </a: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n</a:t>
                </a:r>
                <a:r>
                  <a:rPr lang="es-CO" spc="45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en</a:t>
                </a:r>
                <a:r>
                  <a:rPr lang="es-CO" spc="45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la</a:t>
                </a:r>
                <a:r>
                  <a:rPr lang="es-CO" spc="45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tabla</a:t>
                </a:r>
                <a:r>
                  <a:rPr lang="es-CO" spc="4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2.</a:t>
                </a:r>
              </a:p>
            </p:txBody>
          </p:sp>
        </mc:Choice>
        <mc:Fallback xmlns="">
          <p:sp>
            <p:nvSpPr>
              <p:cNvPr id="2" name="Rectángulo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91521" y="787782"/>
                <a:ext cx="9693796" cy="4749890"/>
              </a:xfrm>
              <a:prstGeom prst="rect">
                <a:avLst/>
              </a:prstGeom>
              <a:blipFill>
                <a:blip r:embed="rId2"/>
                <a:stretch>
                  <a:fillRect t="-513" b="-513"/>
                </a:stretch>
              </a:blipFill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04055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3376643" y="217355"/>
            <a:ext cx="554190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CO" sz="3600" dirty="0"/>
              <a:t>MARCO DE REFERENCIA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1608082" y="1400390"/>
            <a:ext cx="1047355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400" dirty="0" smtClean="0"/>
              <a:t>Recopilación breve y concisa de elementos conceptuales, relacionados con el desarrollo del tema. </a:t>
            </a:r>
            <a:endParaRPr lang="es-CO" sz="2400" dirty="0"/>
          </a:p>
          <a:p>
            <a:endParaRPr lang="es-CO" sz="2400" dirty="0" smtClean="0"/>
          </a:p>
          <a:p>
            <a:r>
              <a:rPr lang="es-CO" sz="2400" dirty="0" smtClean="0"/>
              <a:t>Para el anteproyecto de grado en Ingeniería Química de la Universidad de América este marco se divide en:</a:t>
            </a:r>
          </a:p>
          <a:p>
            <a:endParaRPr lang="es-CO" sz="2400" dirty="0" smtClean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s-CO" sz="2400" b="1" dirty="0" smtClean="0"/>
              <a:t>Marco teórico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s-CO" sz="2400" b="1" dirty="0" smtClean="0"/>
              <a:t>Marco Legal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s-CO" sz="2400" b="1" dirty="0" smtClean="0"/>
              <a:t>Marco conceptual</a:t>
            </a:r>
            <a:endParaRPr lang="es-CO" sz="2400" b="1" dirty="0"/>
          </a:p>
        </p:txBody>
      </p:sp>
      <p:pic>
        <p:nvPicPr>
          <p:cNvPr id="1028" name="Picture 4" descr="Resultado de imagen para marco teoric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1103" y="3748252"/>
            <a:ext cx="4638675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0417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39859" y="558761"/>
            <a:ext cx="9686911" cy="1280890"/>
          </a:xfrm>
        </p:spPr>
        <p:txBody>
          <a:bodyPr>
            <a:normAutofit/>
          </a:bodyPr>
          <a:lstStyle/>
          <a:p>
            <a:r>
              <a:rPr lang="es-CO" sz="2800" b="1" dirty="0" smtClean="0">
                <a:solidFill>
                  <a:schemeClr val="accent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Metodología de anteproyecto a documento final.</a:t>
            </a:r>
            <a:endParaRPr lang="es-CO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5" name="CuadroTexto 4"/>
          <p:cNvSpPr txBox="1"/>
          <p:nvPr/>
        </p:nvSpPr>
        <p:spPr>
          <a:xfrm>
            <a:off x="1939859" y="1329554"/>
            <a:ext cx="9773722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O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Debe responder a:</a:t>
            </a:r>
          </a:p>
          <a:p>
            <a:pPr algn="just"/>
            <a:r>
              <a:rPr lang="es-CO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¿Cómo se hizo el trabajo?</a:t>
            </a:r>
          </a:p>
          <a:p>
            <a:pPr algn="just"/>
            <a:r>
              <a:rPr lang="es-CO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¿Se puede reproducir y sus resultados son confiables y coherentes?</a:t>
            </a:r>
            <a:endParaRPr lang="es-CO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/>
            <a:r>
              <a:rPr lang="es-CO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  <a:p>
            <a:pPr algn="just"/>
            <a:r>
              <a:rPr lang="es-CO" sz="2400" dirty="0" smtClean="0">
                <a:solidFill>
                  <a:schemeClr val="accent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Precauciones en el anteproyecto:</a:t>
            </a:r>
          </a:p>
          <a:p>
            <a:pPr algn="just"/>
            <a:endParaRPr lang="es-CO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/>
            <a:r>
              <a:rPr lang="es-CO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-Experimentación: revisión de cálculos previos, procedimiento realizado </a:t>
            </a:r>
          </a:p>
          <a:p>
            <a:pPr algn="just"/>
            <a:r>
              <a:rPr lang="es-CO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 forma correcta siempre de la misma manera. Toma de muestras, medición de parámetros. Pruebas </a:t>
            </a:r>
            <a:r>
              <a:rPr lang="es-CO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 determinación cualitativa y cuantitativa.</a:t>
            </a:r>
          </a:p>
          <a:p>
            <a:pPr algn="just"/>
            <a:endParaRPr lang="es-CO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/>
            <a:r>
              <a:rPr lang="es-CO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-Revisión bibliográfica: Suficiente información pertinente y selectiva de fuentes confiables.</a:t>
            </a:r>
          </a:p>
          <a:p>
            <a:pPr algn="just"/>
            <a:endParaRPr lang="es-CO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6110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/>
              <a:t>21</a:t>
            </a:fld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1834588" y="787782"/>
            <a:ext cx="9572263" cy="55348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9410" marR="396240" algn="just">
              <a:spcBef>
                <a:spcPts val="320"/>
              </a:spcBef>
              <a:spcAft>
                <a:spcPts val="0"/>
              </a:spcAft>
            </a:pPr>
            <a:r>
              <a:rPr lang="es-CO" sz="2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</a:t>
            </a:r>
            <a:r>
              <a:rPr lang="es-CO" sz="2200" b="1" spc="-12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200" b="1" spc="-5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metodología</a:t>
            </a:r>
            <a:r>
              <a:rPr lang="es-CO" sz="2200" b="1" spc="-12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una</a:t>
            </a:r>
            <a:r>
              <a:rPr lang="es-CO" sz="2200" b="1" spc="-12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vez</a:t>
            </a:r>
            <a:r>
              <a:rPr lang="es-CO" sz="2200" b="1" spc="-12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construida</a:t>
            </a:r>
            <a:r>
              <a:rPr lang="es-CO" sz="2200" b="1" spc="-12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permite</a:t>
            </a:r>
            <a:r>
              <a:rPr lang="es-CO" sz="2200" b="1" spc="-12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tener</a:t>
            </a:r>
            <a:r>
              <a:rPr lang="es-CO" sz="2200" b="1" spc="-12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una</a:t>
            </a:r>
            <a:r>
              <a:rPr lang="es-CO" sz="2200" b="1" spc="-12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claridad de</a:t>
            </a:r>
            <a:r>
              <a:rPr lang="es-CO" sz="2200" b="1" spc="-16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los</a:t>
            </a:r>
            <a:r>
              <a:rPr lang="es-CO" sz="2200" b="1" spc="-16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pasos</a:t>
            </a:r>
            <a:r>
              <a:rPr lang="es-CO" sz="2200" b="1" spc="-16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</a:t>
            </a:r>
            <a:r>
              <a:rPr lang="es-CO" sz="2200" b="1" spc="-16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seguir</a:t>
            </a:r>
            <a:r>
              <a:rPr lang="es-CO" sz="2200" b="1" spc="-16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y</a:t>
            </a:r>
            <a:r>
              <a:rPr lang="es-CO" sz="2200" b="1" spc="-16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</a:t>
            </a:r>
            <a:r>
              <a:rPr lang="es-CO" sz="2200" b="1" spc="-16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los</a:t>
            </a:r>
            <a:r>
              <a:rPr lang="es-CO" sz="2200" b="1" spc="-16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200" b="1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recursos</a:t>
            </a:r>
            <a:r>
              <a:rPr lang="es-CO" sz="2200" b="1" spc="-16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200" spc="-16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</a:t>
            </a:r>
            <a:r>
              <a:rPr lang="es-CO" sz="2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cantidad y disponibilidad</a:t>
            </a:r>
            <a:r>
              <a:rPr lang="es-CO" sz="2200" spc="-16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 </a:t>
            </a:r>
            <a:r>
              <a:rPr lang="es-CO" sz="22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</a:t>
            </a:r>
            <a:r>
              <a:rPr lang="es-CO" sz="2200" b="1" spc="-16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conseguir</a:t>
            </a:r>
            <a:r>
              <a:rPr lang="es-CO" sz="2200" b="1" spc="-16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para</a:t>
            </a:r>
            <a:r>
              <a:rPr lang="es-CO" sz="2200" b="1" spc="-16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el desarrollo del</a:t>
            </a:r>
            <a:r>
              <a:rPr lang="es-CO" sz="2200" b="1" spc="9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200" b="1" spc="-1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proyecto</a:t>
            </a:r>
            <a:r>
              <a:rPr lang="es-CO" sz="2200" b="1" spc="-15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es-CO" sz="2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59410" marR="354330" algn="just">
              <a:spcBef>
                <a:spcPts val="5"/>
              </a:spcBef>
              <a:spcAft>
                <a:spcPts val="0"/>
              </a:spcAft>
            </a:pPr>
            <a:endParaRPr lang="es-CO" sz="2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59410" marR="354330" algn="just">
              <a:spcBef>
                <a:spcPts val="5"/>
              </a:spcBef>
              <a:spcAft>
                <a:spcPts val="0"/>
              </a:spcAft>
            </a:pPr>
            <a:r>
              <a:rPr lang="es-CO" sz="2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Como</a:t>
            </a:r>
            <a:r>
              <a:rPr lang="es-CO" sz="2200" spc="-125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200" spc="-2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ya</a:t>
            </a:r>
            <a:r>
              <a:rPr lang="es-CO" sz="2200" spc="-13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</a:t>
            </a:r>
            <a:r>
              <a:rPr lang="es-CO" sz="2200" spc="-12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han</a:t>
            </a:r>
            <a:r>
              <a:rPr lang="es-CO" sz="2200" spc="-12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desglosado</a:t>
            </a:r>
            <a:r>
              <a:rPr lang="es-CO" sz="2200" spc="-125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los</a:t>
            </a:r>
            <a:r>
              <a:rPr lang="es-CO" sz="2200" spc="-12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objetivos,</a:t>
            </a:r>
            <a:r>
              <a:rPr lang="es-CO" sz="2200" spc="-13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</a:t>
            </a:r>
            <a:r>
              <a:rPr lang="es-CO" sz="2200" spc="-12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puede</a:t>
            </a:r>
            <a:r>
              <a:rPr lang="es-CO" sz="2200" spc="-13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construir</a:t>
            </a:r>
            <a:r>
              <a:rPr lang="es-CO" sz="2200" spc="-12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 lista</a:t>
            </a:r>
            <a:r>
              <a:rPr lang="es-CO" sz="2200" spc="-17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 </a:t>
            </a:r>
            <a:r>
              <a:rPr lang="es-CO" sz="2200" u="sng" dirty="0" smtClean="0">
                <a:solidFill>
                  <a:srgbClr val="00007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actividades</a:t>
            </a:r>
            <a:r>
              <a:rPr lang="es-CO" sz="2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r>
              <a:rPr lang="es-CO" sz="2200" spc="-17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</a:t>
            </a:r>
            <a:r>
              <a:rPr lang="es-CO" sz="2200" spc="-17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base</a:t>
            </a:r>
            <a:r>
              <a:rPr lang="es-CO" sz="2200" spc="-17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</a:t>
            </a:r>
            <a:r>
              <a:rPr lang="es-CO" sz="2200" spc="-17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esta</a:t>
            </a:r>
            <a:r>
              <a:rPr lang="es-CO" sz="2200" spc="-17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</a:t>
            </a:r>
            <a:r>
              <a:rPr lang="es-CO" sz="2200" spc="-17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puede</a:t>
            </a:r>
            <a:r>
              <a:rPr lang="es-CO" sz="2200" spc="-17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construir</a:t>
            </a:r>
            <a:r>
              <a:rPr lang="es-CO" sz="2200" spc="-17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 </a:t>
            </a:r>
            <a:r>
              <a:rPr lang="es-CO" sz="2200" u="sng" dirty="0">
                <a:solidFill>
                  <a:srgbClr val="00007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tabla</a:t>
            </a:r>
            <a:r>
              <a:rPr lang="es-CO" sz="2200" u="sng" spc="-120" dirty="0">
                <a:solidFill>
                  <a:srgbClr val="00007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200" u="sng" dirty="0">
                <a:solidFill>
                  <a:srgbClr val="00007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</a:t>
            </a:r>
            <a:r>
              <a:rPr lang="es-CO" sz="2200" u="sng" spc="-120" dirty="0">
                <a:solidFill>
                  <a:srgbClr val="00007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200" u="sng" dirty="0">
                <a:solidFill>
                  <a:srgbClr val="00007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contenido</a:t>
            </a:r>
            <a:r>
              <a:rPr lang="es-CO" sz="2200" u="sng" spc="-120" dirty="0">
                <a:solidFill>
                  <a:srgbClr val="00007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200" u="sng" dirty="0" smtClean="0">
                <a:solidFill>
                  <a:srgbClr val="00007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tentativa.</a:t>
            </a:r>
          </a:p>
          <a:p>
            <a:pPr marL="359410" marR="354330" algn="just">
              <a:spcBef>
                <a:spcPts val="5"/>
              </a:spcBef>
              <a:spcAft>
                <a:spcPts val="0"/>
              </a:spcAft>
            </a:pPr>
            <a:endParaRPr lang="es-CO" sz="2200" u="sng" dirty="0" smtClean="0">
              <a:solidFill>
                <a:srgbClr val="00007F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59410" marR="359410" algn="just">
              <a:spcBef>
                <a:spcPts val="220"/>
              </a:spcBef>
              <a:spcAft>
                <a:spcPts val="0"/>
              </a:spcAft>
            </a:pPr>
            <a:r>
              <a:rPr lang="es-CO" sz="2200" dirty="0">
                <a:latin typeface="Tahoma" panose="020B0604030504040204" pitchFamily="34" charset="0"/>
                <a:ea typeface="Tahoma" panose="020B0604030504040204" pitchFamily="34" charset="0"/>
              </a:rPr>
              <a:t>Una</a:t>
            </a:r>
            <a:r>
              <a:rPr lang="es-CO" sz="2200" spc="35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200" dirty="0">
                <a:latin typeface="Tahoma" panose="020B0604030504040204" pitchFamily="34" charset="0"/>
                <a:ea typeface="Tahoma" panose="020B0604030504040204" pitchFamily="34" charset="0"/>
              </a:rPr>
              <a:t>buena</a:t>
            </a:r>
            <a:r>
              <a:rPr lang="es-CO" sz="2200" spc="35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200" u="sng" dirty="0" smtClean="0">
                <a:latin typeface="Tahoma" panose="020B0604030504040204" pitchFamily="34" charset="0"/>
                <a:ea typeface="Tahoma" panose="020B0604030504040204" pitchFamily="34" charset="0"/>
              </a:rPr>
              <a:t>revisión</a:t>
            </a:r>
            <a:r>
              <a:rPr lang="es-CO" sz="2200" u="sng" spc="35" dirty="0" smtClean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200" u="sng" dirty="0">
                <a:latin typeface="Tahoma" panose="020B0604030504040204" pitchFamily="34" charset="0"/>
                <a:ea typeface="Tahoma" panose="020B0604030504040204" pitchFamily="34" charset="0"/>
              </a:rPr>
              <a:t>de</a:t>
            </a:r>
            <a:r>
              <a:rPr lang="es-CO" sz="2200" u="sng" spc="35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200" u="sng" dirty="0">
                <a:latin typeface="Tahoma" panose="020B0604030504040204" pitchFamily="34" charset="0"/>
                <a:ea typeface="Tahoma" panose="020B0604030504040204" pitchFamily="34" charset="0"/>
              </a:rPr>
              <a:t>antecedentes</a:t>
            </a:r>
            <a:r>
              <a:rPr lang="es-CO" sz="2200" u="sng" spc="30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200" dirty="0">
                <a:latin typeface="Tahoma" panose="020B0604030504040204" pitchFamily="34" charset="0"/>
                <a:ea typeface="Tahoma" panose="020B0604030504040204" pitchFamily="34" charset="0"/>
              </a:rPr>
              <a:t>facilita</a:t>
            </a:r>
            <a:r>
              <a:rPr lang="es-CO" sz="2200" spc="35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200" dirty="0">
                <a:latin typeface="Tahoma" panose="020B0604030504040204" pitchFamily="34" charset="0"/>
                <a:ea typeface="Tahoma" panose="020B0604030504040204" pitchFamily="34" charset="0"/>
              </a:rPr>
              <a:t>la</a:t>
            </a:r>
            <a:r>
              <a:rPr lang="es-CO" sz="2200" spc="35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200" dirty="0" smtClean="0">
                <a:latin typeface="Tahoma" panose="020B0604030504040204" pitchFamily="34" charset="0"/>
                <a:ea typeface="Tahoma" panose="020B0604030504040204" pitchFamily="34" charset="0"/>
              </a:rPr>
              <a:t>construcción</a:t>
            </a:r>
            <a:r>
              <a:rPr lang="es-CO" sz="2200" spc="35" dirty="0" smtClean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200" dirty="0">
                <a:latin typeface="Tahoma" panose="020B0604030504040204" pitchFamily="34" charset="0"/>
                <a:ea typeface="Tahoma" panose="020B0604030504040204" pitchFamily="34" charset="0"/>
              </a:rPr>
              <a:t>de</a:t>
            </a:r>
            <a:r>
              <a:rPr lang="es-CO" sz="2200" spc="35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200" dirty="0">
                <a:latin typeface="Tahoma" panose="020B0604030504040204" pitchFamily="34" charset="0"/>
                <a:ea typeface="Tahoma" panose="020B0604030504040204" pitchFamily="34" charset="0"/>
              </a:rPr>
              <a:t>la </a:t>
            </a:r>
            <a:r>
              <a:rPr lang="es-CO" sz="2200" dirty="0" smtClean="0">
                <a:latin typeface="Tahoma" panose="020B0604030504040204" pitchFamily="34" charset="0"/>
                <a:ea typeface="Tahoma" panose="020B0604030504040204" pitchFamily="34" charset="0"/>
              </a:rPr>
              <a:t>metodología.</a:t>
            </a:r>
            <a:endParaRPr lang="es-CO" sz="2200" dirty="0">
              <a:latin typeface="Tahoma" panose="020B0604030504040204" pitchFamily="34" charset="0"/>
              <a:ea typeface="Tahoma" panose="020B0604030504040204" pitchFamily="34" charset="0"/>
            </a:endParaRPr>
          </a:p>
          <a:p>
            <a:pPr algn="just">
              <a:spcBef>
                <a:spcPts val="10"/>
              </a:spcBef>
              <a:spcAft>
                <a:spcPts val="0"/>
              </a:spcAft>
            </a:pPr>
            <a:r>
              <a:rPr lang="es-CO" sz="2200" dirty="0">
                <a:latin typeface="Tahoma" panose="020B0604030504040204" pitchFamily="34" charset="0"/>
                <a:ea typeface="Tahoma" panose="020B0604030504040204" pitchFamily="34" charset="0"/>
              </a:rPr>
              <a:t> </a:t>
            </a:r>
          </a:p>
          <a:p>
            <a:pPr marL="354965" marR="359410" algn="just">
              <a:spcAft>
                <a:spcPts val="0"/>
              </a:spcAft>
            </a:pPr>
            <a:r>
              <a:rPr lang="es-CO" sz="2200" dirty="0">
                <a:latin typeface="Tahoma" panose="020B0604030504040204" pitchFamily="34" charset="0"/>
                <a:ea typeface="Tahoma" panose="020B0604030504040204" pitchFamily="34" charset="0"/>
              </a:rPr>
              <a:t>A</a:t>
            </a:r>
            <a:r>
              <a:rPr lang="es-CO" sz="2200" spc="35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200" dirty="0">
                <a:latin typeface="Tahoma" panose="020B0604030504040204" pitchFamily="34" charset="0"/>
                <a:ea typeface="Tahoma" panose="020B0604030504040204" pitchFamily="34" charset="0"/>
              </a:rPr>
              <a:t>m</a:t>
            </a:r>
            <a:r>
              <a:rPr lang="es-CO" sz="2200" spc="-30" dirty="0">
                <a:latin typeface="Tahoma" panose="020B0604030504040204" pitchFamily="34" charset="0"/>
                <a:ea typeface="Tahoma" panose="020B0604030504040204" pitchFamily="34" charset="0"/>
              </a:rPr>
              <a:t>a</a:t>
            </a:r>
            <a:r>
              <a:rPr lang="es-CO" sz="2200" spc="-35" dirty="0">
                <a:latin typeface="Tahoma" panose="020B0604030504040204" pitchFamily="34" charset="0"/>
                <a:ea typeface="Tahoma" panose="020B0604030504040204" pitchFamily="34" charset="0"/>
              </a:rPr>
              <a:t>yo</a:t>
            </a:r>
            <a:r>
              <a:rPr lang="es-CO" sz="2200" dirty="0">
                <a:latin typeface="Tahoma" panose="020B0604030504040204" pitchFamily="34" charset="0"/>
                <a:ea typeface="Tahoma" panose="020B0604030504040204" pitchFamily="34" charset="0"/>
              </a:rPr>
              <a:t>r</a:t>
            </a:r>
            <a:r>
              <a:rPr lang="es-CO" sz="2200" spc="35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200" spc="-30" dirty="0">
                <a:latin typeface="Tahoma" panose="020B0604030504040204" pitchFamily="34" charset="0"/>
                <a:ea typeface="Tahoma" panose="020B0604030504040204" pitchFamily="34" charset="0"/>
              </a:rPr>
              <a:t>p</a:t>
            </a:r>
            <a:r>
              <a:rPr lang="es-CO" sz="2200" spc="-5" dirty="0">
                <a:latin typeface="Tahoma" panose="020B0604030504040204" pitchFamily="34" charset="0"/>
                <a:ea typeface="Tahoma" panose="020B0604030504040204" pitchFamily="34" charset="0"/>
              </a:rPr>
              <a:t>r</a:t>
            </a:r>
            <a:r>
              <a:rPr lang="es-CO" sz="2200" dirty="0">
                <a:latin typeface="Tahoma" panose="020B0604030504040204" pitchFamily="34" charset="0"/>
                <a:ea typeface="Tahoma" panose="020B0604030504040204" pitchFamily="34" charset="0"/>
              </a:rPr>
              <a:t>ofundidad</a:t>
            </a:r>
            <a:r>
              <a:rPr lang="es-CO" sz="2200" spc="40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200" dirty="0">
                <a:latin typeface="Tahoma" panose="020B0604030504040204" pitchFamily="34" charset="0"/>
                <a:ea typeface="Tahoma" panose="020B0604030504040204" pitchFamily="34" charset="0"/>
              </a:rPr>
              <a:t>en</a:t>
            </a:r>
            <a:r>
              <a:rPr lang="es-CO" sz="2200" spc="35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200" dirty="0">
                <a:latin typeface="Tahoma" panose="020B0604030504040204" pitchFamily="34" charset="0"/>
                <a:ea typeface="Tahoma" panose="020B0604030504040204" pitchFamily="34" charset="0"/>
              </a:rPr>
              <a:t>la</a:t>
            </a:r>
            <a:r>
              <a:rPr lang="es-CO" sz="2200" spc="35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200" dirty="0" smtClean="0">
                <a:latin typeface="Tahoma" panose="020B0604030504040204" pitchFamily="34" charset="0"/>
                <a:ea typeface="Tahoma" panose="020B0604030504040204" pitchFamily="34" charset="0"/>
              </a:rPr>
              <a:t>metodología,</a:t>
            </a:r>
            <a:r>
              <a:rPr lang="es-CO" sz="2200" spc="35" dirty="0" smtClean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200" dirty="0">
                <a:latin typeface="Tahoma" panose="020B0604030504040204" pitchFamily="34" charset="0"/>
                <a:ea typeface="Tahoma" panose="020B0604030504040204" pitchFamily="34" charset="0"/>
              </a:rPr>
              <a:t>el</a:t>
            </a:r>
            <a:r>
              <a:rPr lang="es-CO" sz="2200" spc="35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200" dirty="0">
                <a:latin typeface="Tahoma" panose="020B0604030504040204" pitchFamily="34" charset="0"/>
                <a:ea typeface="Tahoma" panose="020B0604030504040204" pitchFamily="34" charset="0"/>
              </a:rPr>
              <a:t>trabajo</a:t>
            </a:r>
            <a:r>
              <a:rPr lang="es-CO" sz="2200" spc="35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200" dirty="0" smtClean="0">
                <a:latin typeface="Tahoma" panose="020B0604030504040204" pitchFamily="34" charset="0"/>
                <a:ea typeface="Tahoma" panose="020B0604030504040204" pitchFamily="34" charset="0"/>
              </a:rPr>
              <a:t>se desarrollará</a:t>
            </a:r>
            <a:r>
              <a:rPr lang="es-CO" sz="2200" spc="35" dirty="0" smtClean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200" dirty="0">
                <a:latin typeface="Tahoma" panose="020B0604030504040204" pitchFamily="34" charset="0"/>
                <a:ea typeface="Tahoma" panose="020B0604030504040204" pitchFamily="34" charset="0"/>
              </a:rPr>
              <a:t>con</a:t>
            </a:r>
            <a:r>
              <a:rPr lang="es-CO" sz="2200" spc="35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200" spc="-15" dirty="0" smtClean="0">
                <a:latin typeface="Tahoma" panose="020B0604030504040204" pitchFamily="34" charset="0"/>
                <a:ea typeface="Tahoma" panose="020B0604030504040204" pitchFamily="34" charset="0"/>
              </a:rPr>
              <a:t>más</a:t>
            </a:r>
            <a:r>
              <a:rPr lang="es-CO" sz="2200" spc="35" dirty="0" smtClean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200" spc="-5" dirty="0">
                <a:latin typeface="Tahoma" panose="020B0604030504040204" pitchFamily="34" charset="0"/>
                <a:ea typeface="Tahoma" panose="020B0604030504040204" pitchFamily="34" charset="0"/>
              </a:rPr>
              <a:t>a</a:t>
            </a:r>
            <a:r>
              <a:rPr lang="es-CO" sz="2200" dirty="0">
                <a:latin typeface="Tahoma" panose="020B0604030504040204" pitchFamily="34" charset="0"/>
                <a:ea typeface="Tahoma" panose="020B0604030504040204" pitchFamily="34" charset="0"/>
              </a:rPr>
              <a:t>gilidad,</a:t>
            </a:r>
            <a:r>
              <a:rPr lang="es-CO" sz="2200" spc="40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200" spc="30" dirty="0">
                <a:latin typeface="Tahoma" panose="020B0604030504040204" pitchFamily="34" charset="0"/>
                <a:ea typeface="Tahoma" panose="020B0604030504040204" pitchFamily="34" charset="0"/>
              </a:rPr>
              <a:t>p</a:t>
            </a:r>
            <a:r>
              <a:rPr lang="es-CO" sz="2200" spc="-35" dirty="0">
                <a:latin typeface="Tahoma" panose="020B0604030504040204" pitchFamily="34" charset="0"/>
                <a:ea typeface="Tahoma" panose="020B0604030504040204" pitchFamily="34" charset="0"/>
              </a:rPr>
              <a:t>o</a:t>
            </a:r>
            <a:r>
              <a:rPr lang="es-CO" sz="2200" dirty="0">
                <a:latin typeface="Tahoma" panose="020B0604030504040204" pitchFamily="34" charset="0"/>
                <a:ea typeface="Tahoma" panose="020B0604030504040204" pitchFamily="34" charset="0"/>
              </a:rPr>
              <a:t>r</a:t>
            </a:r>
            <a:r>
              <a:rPr lang="es-CO" sz="2200" spc="35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200" dirty="0">
                <a:latin typeface="Tahoma" panose="020B0604030504040204" pitchFamily="34" charset="0"/>
                <a:ea typeface="Tahoma" panose="020B0604030504040204" pitchFamily="34" charset="0"/>
              </a:rPr>
              <a:t>el</a:t>
            </a:r>
            <a:r>
              <a:rPr lang="es-CO" sz="2200" spc="35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200" dirty="0">
                <a:latin typeface="Tahoma" panose="020B0604030504040204" pitchFamily="34" charset="0"/>
                <a:ea typeface="Tahoma" panose="020B0604030504040204" pitchFamily="34" charset="0"/>
              </a:rPr>
              <a:t>contr</a:t>
            </a:r>
            <a:r>
              <a:rPr lang="es-CO" sz="2200" spc="-30" dirty="0">
                <a:latin typeface="Tahoma" panose="020B0604030504040204" pitchFamily="34" charset="0"/>
                <a:ea typeface="Tahoma" panose="020B0604030504040204" pitchFamily="34" charset="0"/>
              </a:rPr>
              <a:t>a</a:t>
            </a:r>
            <a:r>
              <a:rPr lang="es-CO" sz="2200" dirty="0">
                <a:latin typeface="Tahoma" panose="020B0604030504040204" pitchFamily="34" charset="0"/>
                <a:ea typeface="Tahoma" panose="020B0604030504040204" pitchFamily="34" charset="0"/>
              </a:rPr>
              <a:t>rio,</a:t>
            </a:r>
            <a:r>
              <a:rPr lang="es-CO" sz="2200" spc="35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200" dirty="0">
                <a:latin typeface="Tahoma" panose="020B0604030504040204" pitchFamily="34" charset="0"/>
                <a:ea typeface="Tahoma" panose="020B0604030504040204" pitchFamily="34" charset="0"/>
              </a:rPr>
              <a:t>una</a:t>
            </a:r>
            <a:r>
              <a:rPr lang="es-CO" sz="2200" spc="35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200" dirty="0" smtClean="0">
                <a:latin typeface="Tahoma" panose="020B0604030504040204" pitchFamily="34" charset="0"/>
                <a:ea typeface="Tahoma" panose="020B0604030504040204" pitchFamily="34" charset="0"/>
              </a:rPr>
              <a:t>metodología</a:t>
            </a:r>
            <a:r>
              <a:rPr lang="es-CO" sz="2200" spc="35" dirty="0" smtClean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200" dirty="0">
                <a:latin typeface="Tahoma" panose="020B0604030504040204" pitchFamily="34" charset="0"/>
                <a:ea typeface="Tahoma" panose="020B0604030504040204" pitchFamily="34" charset="0"/>
              </a:rPr>
              <a:t>con baja</a:t>
            </a:r>
            <a:r>
              <a:rPr lang="es-CO" sz="2200" spc="-155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200" dirty="0">
                <a:latin typeface="Tahoma" panose="020B0604030504040204" pitchFamily="34" charset="0"/>
                <a:ea typeface="Tahoma" panose="020B0604030504040204" pitchFamily="34" charset="0"/>
              </a:rPr>
              <a:t>profundidad</a:t>
            </a:r>
            <a:r>
              <a:rPr lang="es-CO" sz="2200" spc="-155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200" spc="-155" dirty="0" smtClean="0">
                <a:latin typeface="Tahoma" panose="020B0604030504040204" pitchFamily="34" charset="0"/>
                <a:ea typeface="Tahoma" panose="020B0604030504040204" pitchFamily="34" charset="0"/>
              </a:rPr>
              <a:t>con</a:t>
            </a:r>
            <a:r>
              <a:rPr lang="es-CO" sz="2200" dirty="0" smtClean="0">
                <a:latin typeface="Tahoma" panose="020B0604030504040204" pitchFamily="34" charset="0"/>
                <a:ea typeface="Tahoma" panose="020B0604030504040204" pitchFamily="34" charset="0"/>
              </a:rPr>
              <a:t>lleva</a:t>
            </a:r>
            <a:r>
              <a:rPr lang="es-CO" sz="2200" spc="-155" dirty="0" smtClean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200" dirty="0">
                <a:latin typeface="Tahoma" panose="020B0604030504040204" pitchFamily="34" charset="0"/>
                <a:ea typeface="Tahoma" panose="020B0604030504040204" pitchFamily="34" charset="0"/>
              </a:rPr>
              <a:t>a</a:t>
            </a:r>
            <a:r>
              <a:rPr lang="es-CO" sz="2200" spc="-155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200" dirty="0">
                <a:latin typeface="Tahoma" panose="020B0604030504040204" pitchFamily="34" charset="0"/>
                <a:ea typeface="Tahoma" panose="020B0604030504040204" pitchFamily="34" charset="0"/>
              </a:rPr>
              <a:t>usar</a:t>
            </a:r>
            <a:r>
              <a:rPr lang="es-CO" sz="2200" spc="-155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200" dirty="0">
                <a:latin typeface="Tahoma" panose="020B0604030504040204" pitchFamily="34" charset="0"/>
                <a:ea typeface="Tahoma" panose="020B0604030504040204" pitchFamily="34" charset="0"/>
              </a:rPr>
              <a:t>mucho</a:t>
            </a:r>
            <a:r>
              <a:rPr lang="es-CO" sz="2200" spc="-155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200" dirty="0">
                <a:latin typeface="Tahoma" panose="020B0604030504040204" pitchFamily="34" charset="0"/>
                <a:ea typeface="Tahoma" panose="020B0604030504040204" pitchFamily="34" charset="0"/>
              </a:rPr>
              <a:t>tiempo</a:t>
            </a:r>
            <a:r>
              <a:rPr lang="es-CO" sz="2200" spc="-155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200" dirty="0">
                <a:latin typeface="Tahoma" panose="020B0604030504040204" pitchFamily="34" charset="0"/>
                <a:ea typeface="Tahoma" panose="020B0604030504040204" pitchFamily="34" charset="0"/>
              </a:rPr>
              <a:t>en</a:t>
            </a:r>
            <a:r>
              <a:rPr lang="es-CO" sz="2200" spc="-155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200" dirty="0">
                <a:latin typeface="Tahoma" panose="020B0604030504040204" pitchFamily="34" charset="0"/>
                <a:ea typeface="Tahoma" panose="020B0604030504040204" pitchFamily="34" charset="0"/>
              </a:rPr>
              <a:t>“descubrir”</a:t>
            </a:r>
            <a:r>
              <a:rPr lang="es-CO" sz="2200" spc="-155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200" dirty="0">
                <a:latin typeface="Tahoma" panose="020B0604030504040204" pitchFamily="34" charset="0"/>
                <a:ea typeface="Tahoma" panose="020B0604030504040204" pitchFamily="34" charset="0"/>
              </a:rPr>
              <a:t>como</a:t>
            </a:r>
            <a:r>
              <a:rPr lang="es-CO" sz="2200" spc="-155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200" dirty="0">
                <a:latin typeface="Tahoma" panose="020B0604030504040204" pitchFamily="34" charset="0"/>
                <a:ea typeface="Tahoma" panose="020B0604030504040204" pitchFamily="34" charset="0"/>
              </a:rPr>
              <a:t>se hacen las</a:t>
            </a:r>
            <a:r>
              <a:rPr lang="es-CO" sz="2200" spc="-220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200" dirty="0">
                <a:latin typeface="Tahoma" panose="020B0604030504040204" pitchFamily="34" charset="0"/>
                <a:ea typeface="Tahoma" panose="020B0604030504040204" pitchFamily="34" charset="0"/>
              </a:rPr>
              <a:t>cosas.</a:t>
            </a:r>
          </a:p>
          <a:p>
            <a:pPr marL="359410" marR="354330" algn="just">
              <a:spcBef>
                <a:spcPts val="5"/>
              </a:spcBef>
              <a:spcAft>
                <a:spcPts val="0"/>
              </a:spcAft>
            </a:pPr>
            <a:endParaRPr lang="es-CO" sz="2200" u="sng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spcAft>
                <a:spcPts val="0"/>
              </a:spcAft>
            </a:pPr>
            <a:r>
              <a:rPr lang="es-CO" sz="2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 </a:t>
            </a:r>
            <a:endParaRPr lang="es-CO" sz="2200" dirty="0"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899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/>
              <a:t>22</a:t>
            </a:fld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1751634" y="530506"/>
            <a:ext cx="9950370" cy="57836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9410" marR="2139950" algn="just">
              <a:spcBef>
                <a:spcPts val="250"/>
              </a:spcBef>
              <a:spcAft>
                <a:spcPts val="0"/>
              </a:spcAft>
            </a:pPr>
            <a:r>
              <a:rPr lang="es-CO" sz="2600" dirty="0" smtClean="0">
                <a:solidFill>
                  <a:srgbClr val="00007F"/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FUENTES:</a:t>
            </a:r>
          </a:p>
          <a:p>
            <a:pPr marL="359410" marR="2139950" algn="just">
              <a:spcBef>
                <a:spcPts val="250"/>
              </a:spcBef>
              <a:spcAft>
                <a:spcPts val="0"/>
              </a:spcAft>
            </a:pPr>
            <a:endParaRPr lang="es-CO" sz="2600" dirty="0" smtClean="0">
              <a:solidFill>
                <a:srgbClr val="00007F"/>
              </a:solidFill>
              <a:latin typeface="Tahoma" panose="020B0604030504040204" pitchFamily="34" charset="0"/>
              <a:ea typeface="Tahoma" panose="020B0604030504040204" pitchFamily="34" charset="0"/>
            </a:endParaRPr>
          </a:p>
          <a:p>
            <a:pPr marL="359410" marR="2139950" algn="just">
              <a:spcBef>
                <a:spcPts val="250"/>
              </a:spcBef>
              <a:spcAft>
                <a:spcPts val="0"/>
              </a:spcAft>
            </a:pPr>
            <a:r>
              <a:rPr lang="es-CO" sz="2600" dirty="0" smtClean="0">
                <a:solidFill>
                  <a:srgbClr val="00007F"/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Normas </a:t>
            </a:r>
            <a:r>
              <a:rPr lang="es-CO" sz="2600" dirty="0">
                <a:solidFill>
                  <a:srgbClr val="00007F"/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y procedimientos:</a:t>
            </a:r>
            <a:endParaRPr lang="es-CO" sz="2600" dirty="0">
              <a:latin typeface="Tahoma" panose="020B0604030504040204" pitchFamily="34" charset="0"/>
              <a:ea typeface="Tahoma" panose="020B0604030504040204" pitchFamily="34" charset="0"/>
            </a:endParaRPr>
          </a:p>
          <a:p>
            <a:pPr marL="354965" marR="359410" indent="635">
              <a:spcBef>
                <a:spcPts val="35"/>
              </a:spcBef>
              <a:spcAft>
                <a:spcPts val="0"/>
              </a:spcAft>
            </a:pPr>
            <a:r>
              <a:rPr lang="es-CO" sz="2600" dirty="0">
                <a:latin typeface="Tahoma" panose="020B0604030504040204" pitchFamily="34" charset="0"/>
                <a:ea typeface="Tahoma" panose="020B0604030504040204" pitchFamily="34" charset="0"/>
              </a:rPr>
              <a:t>ASTM (www.astm.</a:t>
            </a:r>
            <a:r>
              <a:rPr lang="es-CO" sz="2600" spc="-35" dirty="0">
                <a:latin typeface="Tahoma" panose="020B0604030504040204" pitchFamily="34" charset="0"/>
                <a:ea typeface="Tahoma" panose="020B0604030504040204" pitchFamily="34" charset="0"/>
              </a:rPr>
              <a:t>o</a:t>
            </a:r>
            <a:r>
              <a:rPr lang="es-CO" sz="2600" dirty="0">
                <a:latin typeface="Tahoma" panose="020B0604030504040204" pitchFamily="34" charset="0"/>
                <a:ea typeface="Tahoma" panose="020B0604030504040204" pitchFamily="34" charset="0"/>
              </a:rPr>
              <a:t>rg), n</a:t>
            </a:r>
            <a:r>
              <a:rPr lang="es-CO" sz="2600" spc="-30" dirty="0">
                <a:latin typeface="Tahoma" panose="020B0604030504040204" pitchFamily="34" charset="0"/>
                <a:ea typeface="Tahoma" panose="020B0604030504040204" pitchFamily="34" charset="0"/>
              </a:rPr>
              <a:t>o</a:t>
            </a:r>
            <a:r>
              <a:rPr lang="es-CO" sz="2600" dirty="0">
                <a:latin typeface="Tahoma" panose="020B0604030504040204" pitchFamily="34" charset="0"/>
                <a:ea typeface="Tahoma" panose="020B0604030504040204" pitchFamily="34" charset="0"/>
              </a:rPr>
              <a:t>rmas </a:t>
            </a:r>
            <a:r>
              <a:rPr lang="es-CO" sz="2600" spc="-30" dirty="0" smtClean="0">
                <a:latin typeface="Tahoma" panose="020B0604030504040204" pitchFamily="34" charset="0"/>
                <a:ea typeface="Tahoma" panose="020B0604030504040204" pitchFamily="34" charset="0"/>
              </a:rPr>
              <a:t>técnicas</a:t>
            </a:r>
            <a:r>
              <a:rPr lang="es-CO" sz="2600" dirty="0" smtClean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600" dirty="0">
                <a:latin typeface="Tahoma" panose="020B0604030504040204" pitchFamily="34" charset="0"/>
                <a:ea typeface="Tahoma" panose="020B0604030504040204" pitchFamily="34" charset="0"/>
              </a:rPr>
              <a:t>colombianas </a:t>
            </a:r>
            <a:r>
              <a:rPr lang="es-CO" sz="2600" dirty="0" smtClean="0">
                <a:latin typeface="Tahoma" panose="020B0604030504040204" pitchFamily="34" charset="0"/>
                <a:ea typeface="Tahoma" panose="020B0604030504040204" pitchFamily="34" charset="0"/>
                <a:hlinkClick r:id="rId2"/>
              </a:rPr>
              <a:t>www.icontec.org.co</a:t>
            </a:r>
            <a:r>
              <a:rPr lang="es-CO" sz="2600" dirty="0" smtClean="0">
                <a:latin typeface="Tahoma" panose="020B0604030504040204" pitchFamily="34" charset="0"/>
                <a:ea typeface="Tahoma" panose="020B0604030504040204" pitchFamily="34" charset="0"/>
              </a:rPr>
              <a:t>, </a:t>
            </a:r>
          </a:p>
          <a:p>
            <a:pPr marL="354965" marR="359410" indent="635">
              <a:spcBef>
                <a:spcPts val="35"/>
              </a:spcBef>
              <a:spcAft>
                <a:spcPts val="0"/>
              </a:spcAft>
            </a:pPr>
            <a:r>
              <a:rPr lang="es-CO" sz="2600" dirty="0" smtClean="0">
                <a:latin typeface="Tahoma" panose="020B0604030504040204" pitchFamily="34" charset="0"/>
                <a:ea typeface="Tahoma" panose="020B0604030504040204" pitchFamily="34" charset="0"/>
              </a:rPr>
              <a:t>API </a:t>
            </a:r>
            <a:r>
              <a:rPr lang="es-CO" sz="2600" dirty="0" smtClean="0">
                <a:latin typeface="Tahoma" panose="020B0604030504040204" pitchFamily="34" charset="0"/>
                <a:ea typeface="Tahoma" panose="020B0604030504040204" pitchFamily="34" charset="0"/>
                <a:hlinkClick r:id="rId3"/>
              </a:rPr>
              <a:t>www.techstreet.com/apigate.html,</a:t>
            </a:r>
            <a:r>
              <a:rPr lang="en-US" sz="2600" dirty="0" smtClean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600" dirty="0" smtClean="0">
                <a:latin typeface="Tahoma" panose="020B0604030504040204" pitchFamily="34" charset="0"/>
                <a:ea typeface="Tahoma" panose="020B0604030504040204" pitchFamily="34" charset="0"/>
                <a:hlinkClick r:id="rId4"/>
              </a:rPr>
              <a:t>www.standardmethods.org</a:t>
            </a:r>
            <a:r>
              <a:rPr lang="es-CO" sz="2600" dirty="0">
                <a:latin typeface="Tahoma" panose="020B0604030504040204" pitchFamily="34" charset="0"/>
                <a:ea typeface="Tahoma" panose="020B0604030504040204" pitchFamily="34" charset="0"/>
                <a:hlinkClick r:id="rId4"/>
              </a:rPr>
              <a:t>,</a:t>
            </a:r>
            <a:r>
              <a:rPr lang="es-CO" sz="2600" dirty="0">
                <a:latin typeface="Tahoma" panose="020B0604030504040204" pitchFamily="34" charset="0"/>
                <a:ea typeface="Tahoma" panose="020B0604030504040204" pitchFamily="34" charset="0"/>
              </a:rPr>
              <a:t> y otros alrededor del mundo </a:t>
            </a:r>
            <a:r>
              <a:rPr lang="es-CO" sz="2600" dirty="0" smtClean="0">
                <a:latin typeface="Tahoma" panose="020B0604030504040204" pitchFamily="34" charset="0"/>
                <a:ea typeface="Tahoma" panose="020B0604030504040204" pitchFamily="34" charset="0"/>
                <a:hlinkClick r:id="rId5"/>
              </a:rPr>
              <a:t>www.worldwidestandards.com</a:t>
            </a:r>
            <a:r>
              <a:rPr lang="es-CO" sz="2600" dirty="0">
                <a:latin typeface="Tahoma" panose="020B0604030504040204" pitchFamily="34" charset="0"/>
                <a:ea typeface="Tahoma" panose="020B0604030504040204" pitchFamily="34" charset="0"/>
              </a:rPr>
              <a:t>.</a:t>
            </a:r>
            <a:endParaRPr lang="es-CO" sz="2600" dirty="0" smtClean="0">
              <a:latin typeface="Tahoma" panose="020B0604030504040204" pitchFamily="34" charset="0"/>
              <a:ea typeface="Tahoma" panose="020B0604030504040204" pitchFamily="34" charset="0"/>
            </a:endParaRPr>
          </a:p>
          <a:p>
            <a:pPr marL="359410" marR="3194050" algn="just">
              <a:spcAft>
                <a:spcPts val="0"/>
              </a:spcAft>
            </a:pPr>
            <a:r>
              <a:rPr lang="es-CO" sz="2600" dirty="0" smtClean="0">
                <a:solidFill>
                  <a:srgbClr val="00007F"/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Seguridad</a:t>
            </a:r>
            <a:r>
              <a:rPr lang="es-CO" sz="2600" dirty="0">
                <a:solidFill>
                  <a:srgbClr val="00007F"/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:</a:t>
            </a:r>
            <a:endParaRPr lang="es-CO" sz="2600" dirty="0">
              <a:latin typeface="Tahoma" panose="020B0604030504040204" pitchFamily="34" charset="0"/>
              <a:ea typeface="Tahoma" panose="020B0604030504040204" pitchFamily="34" charset="0"/>
            </a:endParaRPr>
          </a:p>
          <a:p>
            <a:pPr marL="359410" marR="1467485" indent="-4445">
              <a:spcBef>
                <a:spcPts val="35"/>
              </a:spcBef>
              <a:spcAft>
                <a:spcPts val="0"/>
              </a:spcAft>
            </a:pPr>
            <a:r>
              <a:rPr lang="es-CO" sz="2600" dirty="0" smtClean="0">
                <a:latin typeface="Tahoma" panose="020B0604030504040204" pitchFamily="34" charset="0"/>
                <a:ea typeface="Tahoma" panose="020B0604030504040204" pitchFamily="34" charset="0"/>
                <a:hlinkClick r:id="rId6"/>
              </a:rPr>
              <a:t>www.msds.com,</a:t>
            </a:r>
            <a:r>
              <a:rPr lang="es-CO" sz="2600" dirty="0" smtClean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600" dirty="0" smtClean="0">
                <a:latin typeface="Tahoma" panose="020B0604030504040204" pitchFamily="34" charset="0"/>
                <a:ea typeface="Tahoma" panose="020B0604030504040204" pitchFamily="34" charset="0"/>
                <a:hlinkClick r:id="rId7"/>
              </a:rPr>
              <a:t>www.fichasdeseguridad.com</a:t>
            </a:r>
            <a:r>
              <a:rPr lang="en-US" sz="2600" dirty="0" smtClean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600" dirty="0" smtClean="0">
                <a:solidFill>
                  <a:srgbClr val="00007F"/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Metodologías:</a:t>
            </a:r>
            <a:endParaRPr lang="es-CO" sz="2600" dirty="0">
              <a:latin typeface="Tahoma" panose="020B0604030504040204" pitchFamily="34" charset="0"/>
              <a:ea typeface="Tahoma" panose="020B0604030504040204" pitchFamily="34" charset="0"/>
            </a:endParaRPr>
          </a:p>
          <a:p>
            <a:pPr marL="359410" marR="359410" indent="-4445" algn="just">
              <a:spcBef>
                <a:spcPts val="115"/>
              </a:spcBef>
              <a:spcAft>
                <a:spcPts val="0"/>
              </a:spcAft>
            </a:pPr>
            <a:r>
              <a:rPr lang="es-CO" sz="2600" spc="-15" dirty="0">
                <a:latin typeface="Tahoma" panose="020B0604030504040204" pitchFamily="34" charset="0"/>
                <a:ea typeface="Tahoma" panose="020B0604030504040204" pitchFamily="34" charset="0"/>
              </a:rPr>
              <a:t>Trabajos </a:t>
            </a:r>
            <a:r>
              <a:rPr lang="es-CO" sz="2600" dirty="0">
                <a:latin typeface="Tahoma" panose="020B0604030504040204" pitchFamily="34" charset="0"/>
                <a:ea typeface="Tahoma" panose="020B0604030504040204" pitchFamily="34" charset="0"/>
              </a:rPr>
              <a:t>de grado, tesis de </a:t>
            </a:r>
            <a:r>
              <a:rPr lang="es-CO" sz="2600" spc="-60" dirty="0" smtClean="0">
                <a:latin typeface="Tahoma" panose="020B0604030504040204" pitchFamily="34" charset="0"/>
                <a:ea typeface="Tahoma" panose="020B0604030504040204" pitchFamily="34" charset="0"/>
              </a:rPr>
              <a:t>maestría </a:t>
            </a:r>
            <a:r>
              <a:rPr lang="es-CO" sz="2600" dirty="0">
                <a:latin typeface="Tahoma" panose="020B0604030504040204" pitchFamily="34" charset="0"/>
                <a:ea typeface="Tahoma" panose="020B0604030504040204" pitchFamily="34" charset="0"/>
              </a:rPr>
              <a:t>y de doctorado, proyectos de </a:t>
            </a:r>
            <a:r>
              <a:rPr lang="es-CO" sz="2600" dirty="0" smtClean="0">
                <a:latin typeface="Tahoma" panose="020B0604030504040204" pitchFamily="34" charset="0"/>
                <a:ea typeface="Tahoma" panose="020B0604030504040204" pitchFamily="34" charset="0"/>
              </a:rPr>
              <a:t>investigación, </a:t>
            </a:r>
            <a:r>
              <a:rPr lang="es-CO" sz="2600" spc="-30" dirty="0" smtClean="0">
                <a:latin typeface="Tahoma" panose="020B0604030504040204" pitchFamily="34" charset="0"/>
                <a:ea typeface="Tahoma" panose="020B0604030504040204" pitchFamily="34" charset="0"/>
              </a:rPr>
              <a:t>artículos</a:t>
            </a:r>
            <a:r>
              <a:rPr lang="es-CO" sz="2600" dirty="0" smtClean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600" dirty="0">
                <a:latin typeface="Tahoma" panose="020B0604030504040204" pitchFamily="34" charset="0"/>
                <a:ea typeface="Tahoma" panose="020B0604030504040204" pitchFamily="34" charset="0"/>
              </a:rPr>
              <a:t>de revistas </a:t>
            </a:r>
            <a:r>
              <a:rPr lang="es-CO" sz="2600" dirty="0" smtClean="0">
                <a:latin typeface="Tahoma" panose="020B0604030504040204" pitchFamily="34" charset="0"/>
                <a:ea typeface="Tahoma" panose="020B0604030504040204" pitchFamily="34" charset="0"/>
              </a:rPr>
              <a:t>científicas, </a:t>
            </a:r>
            <a:r>
              <a:rPr lang="es-CO" sz="2600" dirty="0">
                <a:latin typeface="Tahoma" panose="020B0604030504040204" pitchFamily="34" charset="0"/>
                <a:ea typeface="Tahoma" panose="020B0604030504040204" pitchFamily="34" charset="0"/>
              </a:rPr>
              <a:t>patentes (patft.uspto.gov, espacenet)</a:t>
            </a:r>
            <a:endParaRPr lang="es-CO" sz="2600" dirty="0">
              <a:effectLst/>
              <a:latin typeface="Tahoma" panose="020B0604030504040204" pitchFamily="34" charset="0"/>
              <a:ea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1577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/>
              <a:t>23</a:t>
            </a:fld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1614668" y="431867"/>
            <a:ext cx="10347767" cy="5709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9410" marR="2139950">
              <a:spcBef>
                <a:spcPts val="220"/>
              </a:spcBef>
              <a:spcAft>
                <a:spcPts val="0"/>
              </a:spcAft>
            </a:pPr>
            <a:r>
              <a:rPr lang="es-CO" sz="2400" dirty="0" smtClean="0">
                <a:solidFill>
                  <a:srgbClr val="00007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PRUEBAS Y LABORATORIOS:</a:t>
            </a:r>
          </a:p>
          <a:p>
            <a:pPr marL="359410" marR="2139950">
              <a:spcBef>
                <a:spcPts val="220"/>
              </a:spcBef>
              <a:spcAft>
                <a:spcPts val="0"/>
              </a:spcAft>
            </a:pPr>
            <a:endParaRPr lang="es-CO" sz="2400" dirty="0" smtClean="0">
              <a:solidFill>
                <a:srgbClr val="00007F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59410" marR="2139950">
              <a:spcBef>
                <a:spcPts val="220"/>
              </a:spcBef>
              <a:spcAft>
                <a:spcPts val="0"/>
              </a:spcAft>
            </a:pPr>
            <a:r>
              <a:rPr lang="es-CO" sz="2400" dirty="0" smtClean="0">
                <a:solidFill>
                  <a:srgbClr val="00007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Institutos </a:t>
            </a:r>
            <a:r>
              <a:rPr lang="es-CO" sz="2400" dirty="0">
                <a:solidFill>
                  <a:srgbClr val="00007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del gobierno:</a:t>
            </a:r>
            <a:endParaRPr lang="es-CO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59410" marR="2139950">
              <a:spcBef>
                <a:spcPts val="25"/>
              </a:spcBef>
              <a:spcAft>
                <a:spcPts val="0"/>
              </a:spcAft>
            </a:pPr>
            <a:r>
              <a:rPr lang="es-CO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Invima, INS, CAR, IDEAM, DAMA.</a:t>
            </a:r>
          </a:p>
          <a:p>
            <a:pPr>
              <a:spcBef>
                <a:spcPts val="10"/>
              </a:spcBef>
              <a:spcAft>
                <a:spcPts val="0"/>
              </a:spcAft>
            </a:pPr>
            <a:r>
              <a:rPr lang="es-CO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 </a:t>
            </a:r>
          </a:p>
          <a:p>
            <a:pPr marL="359410" marR="2139950">
              <a:spcBef>
                <a:spcPts val="5"/>
              </a:spcBef>
              <a:spcAft>
                <a:spcPts val="0"/>
              </a:spcAft>
            </a:pPr>
            <a:r>
              <a:rPr lang="es-CO" sz="2400" dirty="0">
                <a:solidFill>
                  <a:srgbClr val="00007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Institutos</a:t>
            </a:r>
            <a:r>
              <a:rPr lang="es-CO" sz="2400" spc="30" dirty="0">
                <a:solidFill>
                  <a:srgbClr val="00007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400" dirty="0">
                <a:solidFill>
                  <a:srgbClr val="00007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</a:t>
            </a:r>
            <a:r>
              <a:rPr lang="es-CO" sz="2400" spc="35" dirty="0">
                <a:solidFill>
                  <a:srgbClr val="00007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400" dirty="0" smtClean="0">
                <a:solidFill>
                  <a:srgbClr val="00007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investigación</a:t>
            </a:r>
            <a:r>
              <a:rPr lang="es-CO" sz="2400" spc="35" dirty="0" smtClean="0">
                <a:solidFill>
                  <a:srgbClr val="00007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400" spc="30" dirty="0">
                <a:solidFill>
                  <a:srgbClr val="00007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</a:t>
            </a:r>
            <a:r>
              <a:rPr lang="es-CO" sz="2400" spc="-35" dirty="0">
                <a:solidFill>
                  <a:srgbClr val="00007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</a:t>
            </a:r>
            <a:r>
              <a:rPr lang="es-CO" sz="2400" dirty="0">
                <a:solidFill>
                  <a:srgbClr val="00007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</a:t>
            </a:r>
            <a:r>
              <a:rPr lang="es-CO" sz="2400" spc="25" dirty="0">
                <a:solidFill>
                  <a:srgbClr val="00007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400" dirty="0" smtClean="0">
                <a:solidFill>
                  <a:srgbClr val="00007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áreas:</a:t>
            </a:r>
            <a:endParaRPr lang="es-CO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59410" marR="359410">
              <a:lnSpc>
                <a:spcPct val="101000"/>
              </a:lnSpc>
              <a:spcBef>
                <a:spcPts val="25"/>
              </a:spcBef>
              <a:spcAft>
                <a:spcPts val="0"/>
              </a:spcAft>
            </a:pPr>
            <a:r>
              <a:rPr lang="es-CO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Corpoica </a:t>
            </a:r>
            <a:r>
              <a:rPr lang="es-CO" sz="2000" spc="-3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tecnología </a:t>
            </a:r>
            <a:r>
              <a:rPr lang="es-CO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agropecuaria</a:t>
            </a:r>
            <a:r>
              <a:rPr lang="es-CO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ICP </a:t>
            </a:r>
            <a:r>
              <a:rPr lang="es-CO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hidrocarburos</a:t>
            </a:r>
            <a:r>
              <a:rPr lang="es-CO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Cenipalma </a:t>
            </a:r>
            <a:r>
              <a:rPr lang="es-CO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palma de </a:t>
            </a:r>
            <a:r>
              <a:rPr lang="es-CO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aceite</a:t>
            </a:r>
            <a:r>
              <a:rPr lang="es-CO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es-CO" sz="2400" spc="-5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Cenic</a:t>
            </a:r>
            <a:r>
              <a:rPr lang="es-CO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</a:t>
            </a:r>
            <a:r>
              <a:rPr lang="es-CO" sz="2400" spc="-555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ñ</a:t>
            </a:r>
            <a:r>
              <a:rPr lang="es-CO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 </a:t>
            </a:r>
            <a:r>
              <a:rPr lang="es-CO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ca</a:t>
            </a:r>
            <a:r>
              <a:rPr lang="es-CO" sz="2000" spc="-325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ñ</a:t>
            </a:r>
            <a:r>
              <a:rPr lang="es-CO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 </a:t>
            </a:r>
            <a:r>
              <a:rPr lang="es-CO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 </a:t>
            </a:r>
            <a:r>
              <a:rPr lang="es-CO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azúcar</a:t>
            </a:r>
            <a:r>
              <a:rPr lang="es-CO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es-CO" sz="2400" spc="-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Cebipap</a:t>
            </a:r>
            <a:r>
              <a:rPr lang="es-CO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 </a:t>
            </a:r>
            <a:r>
              <a:rPr lang="es-CO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papa</a:t>
            </a:r>
            <a:r>
              <a:rPr lang="es-CO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es-CO" sz="2400" spc="-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Cide</a:t>
            </a:r>
            <a:r>
              <a:rPr lang="es-CO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 </a:t>
            </a:r>
            <a:r>
              <a:rPr lang="es-CO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energía,</a:t>
            </a:r>
            <a:r>
              <a:rPr lang="es-CO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400" spc="-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Cidbi</a:t>
            </a:r>
            <a:r>
              <a:rPr lang="es-CO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 </a:t>
            </a:r>
            <a:r>
              <a:rPr lang="es-CO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biotecnología</a:t>
            </a:r>
            <a:r>
              <a:rPr lang="es-CO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es-CO" sz="2400" spc="-5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Cioh </a:t>
            </a:r>
            <a:r>
              <a:rPr lang="es-CO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hidrografía</a:t>
            </a:r>
            <a:r>
              <a:rPr lang="es-CO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</a:t>
            </a:r>
            <a:r>
              <a:rPr lang="es-CO" sz="2400" spc="35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400" spc="-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Coni</a:t>
            </a:r>
            <a:r>
              <a:rPr lang="es-CO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</a:t>
            </a:r>
            <a:r>
              <a:rPr lang="es-CO" sz="2400" spc="3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</a:t>
            </a:r>
            <a:r>
              <a:rPr lang="es-CO" sz="2000" spc="-2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</a:t>
            </a:r>
            <a:r>
              <a:rPr lang="es-CO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resta</a:t>
            </a:r>
            <a:r>
              <a:rPr lang="es-CO" sz="2000" spc="-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</a:t>
            </a:r>
            <a:r>
              <a:rPr lang="es-CO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</a:t>
            </a:r>
            <a:r>
              <a:rPr lang="es-CO" sz="2400" spc="3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400" spc="-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Ceniacu</a:t>
            </a:r>
            <a:r>
              <a:rPr lang="es-CO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</a:t>
            </a:r>
            <a:r>
              <a:rPr lang="es-CO" sz="2400" spc="4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acuicultura,</a:t>
            </a:r>
            <a:r>
              <a:rPr lang="es-CO" sz="2400" spc="3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400" spc="-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Cenicaf</a:t>
            </a:r>
            <a:r>
              <a:rPr lang="es-CO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</a:t>
            </a:r>
            <a:r>
              <a:rPr lang="es-CO" sz="2400" spc="4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café</a:t>
            </a:r>
            <a:r>
              <a:rPr lang="es-CO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</a:t>
            </a:r>
            <a:r>
              <a:rPr lang="es-CO" sz="2400" spc="35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400" spc="-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Cipa</a:t>
            </a:r>
            <a:r>
              <a:rPr lang="es-CO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</a:t>
            </a:r>
            <a:r>
              <a:rPr lang="es-CO" sz="2400" spc="3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sostenibilidad agro</a:t>
            </a:r>
            <a:r>
              <a:rPr lang="es-CO" sz="2000" spc="1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</a:t>
            </a:r>
            <a:r>
              <a:rPr lang="es-CO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ecu</a:t>
            </a:r>
            <a:r>
              <a:rPr lang="es-CO" sz="2000" spc="-2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</a:t>
            </a:r>
            <a:r>
              <a:rPr lang="es-CO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ria</a:t>
            </a:r>
            <a:r>
              <a:rPr lang="es-CO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</a:t>
            </a:r>
            <a:r>
              <a:rPr lang="es-CO" sz="2400" spc="3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Sinchi</a:t>
            </a:r>
            <a:r>
              <a:rPr lang="es-CO" sz="2400" spc="3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investigaciones </a:t>
            </a:r>
            <a:r>
              <a:rPr lang="es-CO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amazónicas</a:t>
            </a:r>
            <a:r>
              <a:rPr lang="es-CO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</a:t>
            </a:r>
            <a:r>
              <a:rPr lang="es-CO" sz="2400" spc="35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400" spc="-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Cenibanan</a:t>
            </a:r>
            <a:r>
              <a:rPr lang="es-CO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</a:t>
            </a:r>
            <a:r>
              <a:rPr lang="es-CO" sz="2400" spc="3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banano</a:t>
            </a:r>
            <a:r>
              <a:rPr lang="es-CO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</a:t>
            </a:r>
            <a:r>
              <a:rPr lang="es-CO" sz="2400" spc="3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400" spc="-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Cenifl</a:t>
            </a:r>
            <a:r>
              <a:rPr lang="es-CO" sz="2400" spc="-3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</a:t>
            </a:r>
            <a:r>
              <a:rPr lang="es-CO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res</a:t>
            </a:r>
            <a:r>
              <a:rPr lang="es-CO" sz="2400" spc="2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fl</a:t>
            </a:r>
            <a:r>
              <a:rPr lang="es-CO" sz="2000" spc="-2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</a:t>
            </a:r>
            <a:r>
              <a:rPr lang="es-CO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ricu</a:t>
            </a:r>
            <a:r>
              <a:rPr lang="es-CO" sz="2000" spc="-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</a:t>
            </a:r>
            <a:r>
              <a:rPr lang="es-CO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tura</a:t>
            </a:r>
            <a:r>
              <a:rPr lang="es-CO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  <a:p>
            <a:pPr>
              <a:spcBef>
                <a:spcPts val="45"/>
              </a:spcBef>
              <a:spcAft>
                <a:spcPts val="0"/>
              </a:spcAft>
            </a:pPr>
            <a:r>
              <a:rPr lang="es-CO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 </a:t>
            </a:r>
          </a:p>
          <a:p>
            <a:pPr marL="359410" marR="3194050">
              <a:spcAft>
                <a:spcPts val="0"/>
              </a:spcAft>
            </a:pPr>
            <a:r>
              <a:rPr lang="es-CO" sz="2400" dirty="0">
                <a:solidFill>
                  <a:srgbClr val="00007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Universidades:</a:t>
            </a:r>
            <a:endParaRPr lang="es-CO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59410" marR="625475">
              <a:lnSpc>
                <a:spcPct val="101000"/>
              </a:lnSpc>
              <a:spcBef>
                <a:spcPts val="25"/>
              </a:spcBef>
              <a:spcAft>
                <a:spcPts val="0"/>
              </a:spcAft>
            </a:pPr>
            <a:r>
              <a:rPr lang="es-CO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U. de la Salle, U. S</a:t>
            </a:r>
            <a:r>
              <a:rPr lang="es-CO" sz="2400" spc="-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</a:t>
            </a:r>
            <a:r>
              <a:rPr lang="es-CO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nto </a:t>
            </a:r>
            <a:r>
              <a:rPr lang="es-CO" sz="2400" spc="-95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</a:t>
            </a:r>
            <a:r>
              <a:rPr lang="es-CO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</a:t>
            </a:r>
            <a:r>
              <a:rPr lang="es-CO" sz="2400" spc="-1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</a:t>
            </a:r>
            <a:r>
              <a:rPr lang="es-CO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as</a:t>
            </a:r>
            <a:r>
              <a:rPr lang="es-CO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U. li</a:t>
            </a:r>
            <a:r>
              <a:rPr lang="es-CO" sz="2400" spc="-3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</a:t>
            </a:r>
            <a:r>
              <a:rPr lang="es-CO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re, U. de los An</a:t>
            </a:r>
            <a:r>
              <a:rPr lang="es-CO" sz="2400" spc="-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</a:t>
            </a:r>
            <a:r>
              <a:rPr lang="es-CO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es, U. Distrital, U. Nacional, ECCI, UNAD.</a:t>
            </a:r>
          </a:p>
        </p:txBody>
      </p:sp>
    </p:spTree>
    <p:extLst>
      <p:ext uri="{BB962C8B-B14F-4D97-AF65-F5344CB8AC3E}">
        <p14:creationId xmlns:p14="http://schemas.microsoft.com/office/powerpoint/2010/main" val="1319180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/>
              <a:t>24</a:t>
            </a:fld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4251108" y="2983903"/>
            <a:ext cx="451540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6000" dirty="0">
                <a:solidFill>
                  <a:schemeClr val="accent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Preguntas... </a:t>
            </a:r>
          </a:p>
        </p:txBody>
      </p:sp>
    </p:spTree>
    <p:extLst>
      <p:ext uri="{BB962C8B-B14F-4D97-AF65-F5344CB8AC3E}">
        <p14:creationId xmlns:p14="http://schemas.microsoft.com/office/powerpoint/2010/main" val="1885186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Resultado de imagen para marco teorico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61" t="2472" r="1426"/>
          <a:stretch/>
        </p:blipFill>
        <p:spPr bwMode="auto">
          <a:xfrm>
            <a:off x="190820" y="247034"/>
            <a:ext cx="11799562" cy="4998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ángulo 2"/>
          <p:cNvSpPr/>
          <p:nvPr/>
        </p:nvSpPr>
        <p:spPr>
          <a:xfrm>
            <a:off x="2327563" y="5508349"/>
            <a:ext cx="919600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dirty="0" smtClean="0">
                <a:latin typeface="CMSS10"/>
              </a:rPr>
              <a:t>     Además: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 smtClean="0">
                <a:latin typeface="CMSS10"/>
              </a:rPr>
              <a:t>Ubica </a:t>
            </a:r>
            <a:r>
              <a:rPr lang="es-CO" dirty="0">
                <a:latin typeface="CMSS10"/>
              </a:rPr>
              <a:t>el proyecto dentro de un marco general de la ciencia y </a:t>
            </a:r>
            <a:r>
              <a:rPr lang="es-CO" dirty="0" smtClean="0">
                <a:latin typeface="CMSS10"/>
              </a:rPr>
              <a:t>la técnica</a:t>
            </a:r>
          </a:p>
          <a:p>
            <a:endParaRPr lang="es-CO" dirty="0" smtClean="0">
              <a:latin typeface="CMSS1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>
                <a:latin typeface="CMSS10"/>
              </a:rPr>
              <a:t>Fuente de conocimientos básicos para comprender la </a:t>
            </a:r>
            <a:r>
              <a:rPr lang="es-CO" dirty="0" smtClean="0">
                <a:latin typeface="CMSS10"/>
              </a:rPr>
              <a:t>propuesta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601587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978430" y="435415"/>
            <a:ext cx="9085810" cy="473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O" sz="3200" b="1" dirty="0"/>
              <a:t>S</a:t>
            </a:r>
            <a:r>
              <a:rPr lang="es-CO" sz="3200" b="1" dirty="0" smtClean="0"/>
              <a:t>ugerencias para elaborar el marco teórico:</a:t>
            </a:r>
          </a:p>
          <a:p>
            <a:pPr algn="just"/>
            <a:endParaRPr lang="es-CO" sz="2800" b="1" dirty="0"/>
          </a:p>
          <a:p>
            <a:pPr marL="514350" indent="-514350" algn="just">
              <a:buFont typeface="Wingdings" panose="05000000000000000000" pitchFamily="2" charset="2"/>
              <a:buChar char="Ø"/>
            </a:pPr>
            <a:r>
              <a:rPr lang="es-CO" sz="2500" b="1" dirty="0" smtClean="0"/>
              <a:t>Seleccionar bibliografía </a:t>
            </a:r>
            <a:r>
              <a:rPr lang="es-CO" sz="2500" b="1" dirty="0" smtClean="0">
                <a:solidFill>
                  <a:schemeClr val="accent1"/>
                </a:solidFill>
              </a:rPr>
              <a:t>CONFIABLE</a:t>
            </a:r>
            <a:endParaRPr lang="es-CO" sz="2500" b="1" dirty="0" smtClean="0"/>
          </a:p>
          <a:p>
            <a:pPr marL="514350" indent="-514350" algn="just">
              <a:buFont typeface="Wingdings" panose="05000000000000000000" pitchFamily="2" charset="2"/>
              <a:buChar char="Ø"/>
            </a:pPr>
            <a:r>
              <a:rPr lang="es-CO" sz="2500" b="1" dirty="0" smtClean="0"/>
              <a:t>Sintetizar y extraer de forma sistemática información RELACIONADA con el tema. </a:t>
            </a:r>
            <a:endParaRPr lang="es-CO" sz="2500" b="1" dirty="0" smtClean="0"/>
          </a:p>
          <a:p>
            <a:pPr marL="514350" indent="-514350" algn="just">
              <a:buFont typeface="Wingdings" panose="05000000000000000000" pitchFamily="2" charset="2"/>
              <a:buChar char="Ø"/>
            </a:pPr>
            <a:r>
              <a:rPr lang="es-CO" sz="2500" b="1" dirty="0" smtClean="0"/>
              <a:t>Organizar </a:t>
            </a:r>
            <a:r>
              <a:rPr lang="es-CO" sz="2500" b="1" dirty="0" smtClean="0"/>
              <a:t>archivos y </a:t>
            </a:r>
            <a:r>
              <a:rPr lang="es-CO" sz="2500" b="1" dirty="0"/>
              <a:t>referencias(opcional: utilizar software de clasificación: </a:t>
            </a:r>
            <a:r>
              <a:rPr lang="es-CO" sz="2800" b="1" dirty="0"/>
              <a:t>MENDELEY, ZOTERO, CITEULIKE, JABREF</a:t>
            </a:r>
            <a:r>
              <a:rPr lang="es-CO" sz="2500" b="1" dirty="0" smtClean="0"/>
              <a:t>)</a:t>
            </a:r>
            <a:endParaRPr lang="es-CO" sz="2500" b="1" dirty="0" smtClean="0"/>
          </a:p>
          <a:p>
            <a:pPr marL="514350" indent="-514350" algn="just">
              <a:buFont typeface="Wingdings" panose="05000000000000000000" pitchFamily="2" charset="2"/>
              <a:buChar char="Ø"/>
            </a:pPr>
            <a:r>
              <a:rPr lang="es-CO" sz="2500" b="1" dirty="0" smtClean="0"/>
              <a:t>Redactar de forma clara y sistemática sin incluir información poco relevante.</a:t>
            </a:r>
          </a:p>
          <a:p>
            <a:pPr algn="just"/>
            <a:endParaRPr lang="es-CO" dirty="0"/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es-CO" dirty="0"/>
          </a:p>
        </p:txBody>
      </p:sp>
      <p:pic>
        <p:nvPicPr>
          <p:cNvPr id="3074" name="Picture 2" descr="Resultado de imagen para marco teorico"/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60" t="62943" r="23304"/>
          <a:stretch/>
        </p:blipFill>
        <p:spPr bwMode="auto">
          <a:xfrm>
            <a:off x="2094583" y="4859918"/>
            <a:ext cx="5319446" cy="1961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Resultado de imagen para fuentes bibliograficas confiabl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5898" y="4970385"/>
            <a:ext cx="3650211" cy="1740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9305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Resultado de imagen para marco leg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75076" y="3182950"/>
            <a:ext cx="2605799" cy="3430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ángulo 2"/>
          <p:cNvSpPr/>
          <p:nvPr/>
        </p:nvSpPr>
        <p:spPr>
          <a:xfrm>
            <a:off x="1749973" y="1339077"/>
            <a:ext cx="7425559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s-CO" sz="2400" dirty="0">
                <a:latin typeface="+mj-lt"/>
              </a:rPr>
              <a:t>Grupo de normas vigentes, leyes, decretos, </a:t>
            </a:r>
            <a:r>
              <a:rPr lang="es-CO" sz="2400" dirty="0" smtClean="0">
                <a:latin typeface="+mj-lt"/>
              </a:rPr>
              <a:t>resoluciones </a:t>
            </a:r>
            <a:r>
              <a:rPr lang="es-CO" sz="2400" dirty="0">
                <a:latin typeface="+mj-lt"/>
              </a:rPr>
              <a:t>etc. d</a:t>
            </a:r>
            <a:r>
              <a:rPr lang="es-CO" sz="2400" dirty="0" smtClean="0">
                <a:latin typeface="+mj-lt"/>
              </a:rPr>
              <a:t>entro de </a:t>
            </a:r>
            <a:r>
              <a:rPr lang="es-CO" sz="2400" dirty="0">
                <a:latin typeface="+mj-lt"/>
              </a:rPr>
              <a:t>las cuales el trabajo se debe enmarcar.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endParaRPr lang="es-CO" sz="2400" dirty="0" smtClean="0">
              <a:latin typeface="+mj-lt"/>
            </a:endParaRP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s-CO" sz="2400" dirty="0" smtClean="0">
                <a:latin typeface="+mj-lt"/>
              </a:rPr>
              <a:t>Imprescindible </a:t>
            </a:r>
            <a:r>
              <a:rPr lang="es-CO" sz="2400" dirty="0">
                <a:latin typeface="+mj-lt"/>
              </a:rPr>
              <a:t>en trabajos en las </a:t>
            </a:r>
            <a:r>
              <a:rPr lang="es-CO" sz="2400" dirty="0" smtClean="0">
                <a:latin typeface="+mj-lt"/>
              </a:rPr>
              <a:t>áreas </a:t>
            </a:r>
            <a:r>
              <a:rPr lang="es-CO" sz="2400" dirty="0">
                <a:latin typeface="+mj-lt"/>
              </a:rPr>
              <a:t>de calidad, ambiental y </a:t>
            </a:r>
            <a:r>
              <a:rPr lang="es-CO" sz="2400" dirty="0" smtClean="0">
                <a:latin typeface="+mj-lt"/>
              </a:rPr>
              <a:t>de alimentos.</a:t>
            </a:r>
            <a:endParaRPr lang="es-CO" sz="2400" dirty="0">
              <a:latin typeface="+mj-lt"/>
            </a:endParaRPr>
          </a:p>
          <a:p>
            <a:pPr marL="457200" indent="-457200" algn="just">
              <a:buFont typeface="Wingdings" panose="05000000000000000000" pitchFamily="2" charset="2"/>
              <a:buChar char="Ø"/>
            </a:pPr>
            <a:endParaRPr lang="es-CO" sz="2400" dirty="0" smtClean="0">
              <a:latin typeface="+mj-lt"/>
            </a:endParaRP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s-CO" sz="2400" dirty="0" smtClean="0">
                <a:latin typeface="+mj-lt"/>
              </a:rPr>
              <a:t>Debe mencionarse la(s) norma(s) </a:t>
            </a:r>
            <a:r>
              <a:rPr lang="es-CO" sz="2400" dirty="0">
                <a:latin typeface="+mj-lt"/>
              </a:rPr>
              <a:t>y </a:t>
            </a:r>
            <a:r>
              <a:rPr lang="es-CO" sz="2400" dirty="0" smtClean="0">
                <a:latin typeface="+mj-lt"/>
              </a:rPr>
              <a:t>hacer un </a:t>
            </a:r>
            <a:r>
              <a:rPr lang="es-CO" sz="2400" dirty="0">
                <a:latin typeface="+mj-lt"/>
              </a:rPr>
              <a:t>resumen corto de su importancia e implicaciones para el </a:t>
            </a:r>
            <a:r>
              <a:rPr lang="es-CO" sz="2400" dirty="0" smtClean="0">
                <a:latin typeface="+mj-lt"/>
              </a:rPr>
              <a:t>trabajo de </a:t>
            </a:r>
            <a:r>
              <a:rPr lang="es-CO" sz="2400" dirty="0">
                <a:latin typeface="+mj-lt"/>
              </a:rPr>
              <a:t>grado.</a:t>
            </a:r>
          </a:p>
        </p:txBody>
      </p:sp>
      <p:sp>
        <p:nvSpPr>
          <p:cNvPr id="5" name="Rectángulo 4"/>
          <p:cNvSpPr/>
          <p:nvPr/>
        </p:nvSpPr>
        <p:spPr>
          <a:xfrm>
            <a:off x="3559025" y="248884"/>
            <a:ext cx="380745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4800" b="1" dirty="0">
                <a:solidFill>
                  <a:schemeClr val="accent1"/>
                </a:solidFill>
              </a:rPr>
              <a:t>Marco </a:t>
            </a:r>
            <a:r>
              <a:rPr lang="es-CO" sz="4800" b="1" dirty="0" smtClean="0">
                <a:solidFill>
                  <a:schemeClr val="accent1"/>
                </a:solidFill>
              </a:rPr>
              <a:t>legal</a:t>
            </a:r>
            <a:endParaRPr lang="es-CO" sz="4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7554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881351" y="1366033"/>
            <a:ext cx="8665779" cy="4662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sz="2700" dirty="0">
                <a:latin typeface="+mj-lt"/>
              </a:rPr>
              <a:t>Como su nombre lo indica, es el grupo de conceptos </a:t>
            </a:r>
            <a:r>
              <a:rPr lang="es-CO" sz="2700" dirty="0" smtClean="0">
                <a:latin typeface="+mj-lt"/>
              </a:rPr>
              <a:t>fundamentales, propios </a:t>
            </a:r>
            <a:r>
              <a:rPr lang="es-CO" sz="2700" dirty="0">
                <a:latin typeface="+mj-lt"/>
              </a:rPr>
              <a:t>del tema o industria particular donde se realice el </a:t>
            </a:r>
            <a:r>
              <a:rPr lang="es-CO" sz="2700" dirty="0" smtClean="0">
                <a:latin typeface="+mj-lt"/>
              </a:rPr>
              <a:t>trabajo. No </a:t>
            </a:r>
            <a:r>
              <a:rPr lang="es-CO" sz="2700" dirty="0">
                <a:latin typeface="+mj-lt"/>
              </a:rPr>
              <a:t>es un glosario, es una </a:t>
            </a:r>
            <a:r>
              <a:rPr lang="es-CO" sz="2700" dirty="0" smtClean="0">
                <a:latin typeface="+mj-lt"/>
              </a:rPr>
              <a:t>definición conceptual</a:t>
            </a:r>
            <a:r>
              <a:rPr lang="es-CO" sz="2700" dirty="0">
                <a:latin typeface="+mj-lt"/>
              </a:rPr>
              <a:t> </a:t>
            </a:r>
            <a:r>
              <a:rPr lang="es-CO" sz="2700" dirty="0" smtClean="0">
                <a:latin typeface="+mj-lt"/>
              </a:rPr>
              <a:t>para un término con significado particular. </a:t>
            </a:r>
          </a:p>
          <a:p>
            <a:pPr algn="just"/>
            <a:r>
              <a:rPr lang="es-CO" sz="2700" dirty="0" err="1" smtClean="0">
                <a:latin typeface="+mj-lt"/>
              </a:rPr>
              <a:t>Ejm</a:t>
            </a:r>
            <a:r>
              <a:rPr lang="es-CO" sz="2700" dirty="0" smtClean="0">
                <a:latin typeface="+mj-lt"/>
              </a:rPr>
              <a:t>:</a:t>
            </a:r>
          </a:p>
          <a:p>
            <a:pPr algn="just"/>
            <a:endParaRPr lang="es-CO" sz="2700" dirty="0">
              <a:latin typeface="+mj-lt"/>
            </a:endParaRPr>
          </a:p>
          <a:p>
            <a:pPr algn="just"/>
            <a:endParaRPr lang="es-CO" sz="2700" dirty="0" smtClean="0">
              <a:latin typeface="+mj-lt"/>
            </a:endParaRPr>
          </a:p>
          <a:p>
            <a:pPr algn="just"/>
            <a:endParaRPr lang="es-CO" sz="2700" dirty="0">
              <a:latin typeface="+mj-lt"/>
            </a:endParaRPr>
          </a:p>
          <a:p>
            <a:pPr algn="ctr"/>
            <a:r>
              <a:rPr lang="es-CO" sz="5400" dirty="0" smtClean="0">
                <a:latin typeface="+mj-lt"/>
              </a:rPr>
              <a:t>PAILA</a:t>
            </a:r>
            <a:endParaRPr lang="es-CO" sz="5400" dirty="0">
              <a:latin typeface="+mj-lt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3331880" y="264650"/>
            <a:ext cx="576472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4800" b="1" dirty="0">
                <a:solidFill>
                  <a:schemeClr val="accent1"/>
                </a:solidFill>
              </a:rPr>
              <a:t>Marco </a:t>
            </a:r>
            <a:r>
              <a:rPr lang="es-CO" sz="4800" b="1" dirty="0" smtClean="0">
                <a:solidFill>
                  <a:schemeClr val="accent1"/>
                </a:solidFill>
              </a:rPr>
              <a:t>conceptual</a:t>
            </a:r>
            <a:endParaRPr lang="es-CO" sz="4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9485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/>
          <a:srcRect b="5021"/>
          <a:stretch/>
        </p:blipFill>
        <p:spPr>
          <a:xfrm>
            <a:off x="2695903" y="625503"/>
            <a:ext cx="7598979" cy="5451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8476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Resultado de imagen para metodologia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16283" y="2297194"/>
            <a:ext cx="2675717" cy="2006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/>
              <a:t>8</a:t>
            </a:fld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3246662" y="416474"/>
            <a:ext cx="52261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32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¿Qué es la metodología?</a:t>
            </a:r>
            <a:endParaRPr lang="es-CO" sz="32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1311579" y="5671379"/>
            <a:ext cx="10411708" cy="1381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9410" marR="359410" algn="ctr">
              <a:lnSpc>
                <a:spcPct val="101000"/>
              </a:lnSpc>
              <a:spcBef>
                <a:spcPts val="595"/>
              </a:spcBef>
            </a:pPr>
            <a:r>
              <a:rPr lang="es-CO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Es</a:t>
            </a:r>
            <a:r>
              <a:rPr lang="es-CO" sz="2600" spc="3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</a:t>
            </a:r>
            <a:r>
              <a:rPr lang="es-CO" sz="2600" spc="3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relación</a:t>
            </a:r>
            <a:r>
              <a:rPr lang="es-CO" sz="2600" spc="35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entre</a:t>
            </a:r>
            <a:r>
              <a:rPr lang="es-CO" sz="2600" spc="3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el</a:t>
            </a:r>
            <a:r>
              <a:rPr lang="es-CO" sz="2600" spc="35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600" spc="-3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</a:t>
            </a:r>
            <a:r>
              <a:rPr lang="es-CO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roblema,</a:t>
            </a:r>
            <a:r>
              <a:rPr lang="es-CO" sz="2600" spc="3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el</a:t>
            </a:r>
            <a:r>
              <a:rPr lang="es-CO" sz="2600" spc="3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</a:t>
            </a:r>
            <a:r>
              <a:rPr lang="es-CO" sz="2600" spc="-3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</a:t>
            </a:r>
            <a:r>
              <a:rPr lang="es-CO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rco</a:t>
            </a:r>
            <a:r>
              <a:rPr lang="es-CO" sz="2600" spc="3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teórico</a:t>
            </a:r>
            <a:r>
              <a:rPr lang="es-CO" sz="2600" spc="35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y</a:t>
            </a:r>
            <a:r>
              <a:rPr lang="es-CO" sz="2600" spc="3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los</a:t>
            </a:r>
            <a:r>
              <a:rPr lang="es-CO" sz="2600" spc="3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objetivos </a:t>
            </a:r>
            <a:r>
              <a:rPr lang="es-CO" sz="2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específicos.</a:t>
            </a:r>
            <a:r>
              <a:rPr lang="es-CO" sz="2600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600" dirty="0" smtClean="0">
                <a:latin typeface="Tahoma" panose="020B0604030504040204" pitchFamily="34" charset="0"/>
                <a:ea typeface="Tahoma" panose="020B0604030504040204" pitchFamily="34" charset="0"/>
              </a:rPr>
              <a:t>Refleja si hay cl</a:t>
            </a:r>
            <a:r>
              <a:rPr lang="es-CO" sz="2600" spc="-30" dirty="0" smtClean="0">
                <a:latin typeface="Tahoma" panose="020B0604030504040204" pitchFamily="34" charset="0"/>
                <a:ea typeface="Tahoma" panose="020B0604030504040204" pitchFamily="34" charset="0"/>
              </a:rPr>
              <a:t>a</a:t>
            </a:r>
            <a:r>
              <a:rPr lang="es-CO" sz="2600" dirty="0" smtClean="0">
                <a:latin typeface="Tahoma" panose="020B0604030504040204" pitchFamily="34" charset="0"/>
                <a:ea typeface="Tahoma" panose="020B0604030504040204" pitchFamily="34" charset="0"/>
              </a:rPr>
              <a:t>ridad</a:t>
            </a:r>
            <a:r>
              <a:rPr lang="es-CO" sz="2600" spc="35" dirty="0" smtClean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600" dirty="0">
                <a:latin typeface="Tahoma" panose="020B0604030504040204" pitchFamily="34" charset="0"/>
                <a:ea typeface="Tahoma" panose="020B0604030504040204" pitchFamily="34" charset="0"/>
              </a:rPr>
              <a:t>en</a:t>
            </a:r>
            <a:r>
              <a:rPr lang="es-CO" sz="2600" spc="35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600" dirty="0">
                <a:latin typeface="Tahoma" panose="020B0604030504040204" pitchFamily="34" charset="0"/>
                <a:ea typeface="Tahoma" panose="020B0604030504040204" pitchFamily="34" charset="0"/>
              </a:rPr>
              <a:t>lo</a:t>
            </a:r>
            <a:r>
              <a:rPr lang="es-CO" sz="2600" spc="35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600" dirty="0">
                <a:latin typeface="Tahoma" panose="020B0604030504040204" pitchFamily="34" charset="0"/>
                <a:ea typeface="Tahoma" panose="020B0604030504040204" pitchFamily="34" charset="0"/>
              </a:rPr>
              <a:t>que</a:t>
            </a:r>
            <a:r>
              <a:rPr lang="es-CO" sz="2600" spc="35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600" dirty="0">
                <a:latin typeface="Tahoma" panose="020B0604030504040204" pitchFamily="34" charset="0"/>
                <a:ea typeface="Tahoma" panose="020B0604030504040204" pitchFamily="34" charset="0"/>
              </a:rPr>
              <a:t>se</a:t>
            </a:r>
            <a:r>
              <a:rPr lang="es-CO" sz="2600" spc="35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600" spc="-30" dirty="0">
                <a:latin typeface="Tahoma" panose="020B0604030504040204" pitchFamily="34" charset="0"/>
                <a:ea typeface="Tahoma" panose="020B0604030504040204" pitchFamily="34" charset="0"/>
              </a:rPr>
              <a:t>p</a:t>
            </a:r>
            <a:r>
              <a:rPr lang="es-CO" sz="2600" dirty="0">
                <a:latin typeface="Tahoma" panose="020B0604030504040204" pitchFamily="34" charset="0"/>
                <a:ea typeface="Tahoma" panose="020B0604030504040204" pitchFamily="34" charset="0"/>
              </a:rPr>
              <a:t>retende</a:t>
            </a:r>
            <a:r>
              <a:rPr lang="es-CO" sz="2600" spc="30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600" dirty="0">
                <a:latin typeface="Tahoma" panose="020B0604030504040204" pitchFamily="34" charset="0"/>
                <a:ea typeface="Tahoma" panose="020B0604030504040204" pitchFamily="34" charset="0"/>
              </a:rPr>
              <a:t>hacer.</a:t>
            </a:r>
          </a:p>
          <a:p>
            <a:pPr marL="359410" marR="359410" algn="ctr">
              <a:lnSpc>
                <a:spcPct val="101000"/>
              </a:lnSpc>
              <a:spcBef>
                <a:spcPts val="595"/>
              </a:spcBef>
              <a:spcAft>
                <a:spcPts val="0"/>
              </a:spcAft>
            </a:pPr>
            <a:endParaRPr lang="es-CO" sz="2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pSp>
        <p:nvGrpSpPr>
          <p:cNvPr id="22" name="Grupo 21"/>
          <p:cNvGrpSpPr/>
          <p:nvPr/>
        </p:nvGrpSpPr>
        <p:grpSpPr>
          <a:xfrm>
            <a:off x="2952190" y="1526720"/>
            <a:ext cx="5815053" cy="3770846"/>
            <a:chOff x="3007702" y="2157408"/>
            <a:chExt cx="5815053" cy="3770846"/>
          </a:xfrm>
        </p:grpSpPr>
        <p:sp>
          <p:nvSpPr>
            <p:cNvPr id="14" name="Rectángulo 13"/>
            <p:cNvSpPr/>
            <p:nvPr/>
          </p:nvSpPr>
          <p:spPr>
            <a:xfrm>
              <a:off x="4239738" y="2157408"/>
              <a:ext cx="3350982" cy="4924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CO" sz="2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Responde al  “cómo” </a:t>
              </a:r>
              <a:endParaRPr lang="es-CO" sz="2600" dirty="0"/>
            </a:p>
          </p:txBody>
        </p:sp>
        <p:sp>
          <p:nvSpPr>
            <p:cNvPr id="15" name="Rectángulo 14"/>
            <p:cNvSpPr/>
            <p:nvPr/>
          </p:nvSpPr>
          <p:spPr>
            <a:xfrm>
              <a:off x="3448624" y="3174977"/>
              <a:ext cx="5238037" cy="4924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CO" sz="2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métodos, técnicas y herramientas </a:t>
              </a:r>
              <a:endParaRPr lang="es-CO" sz="2600" dirty="0"/>
            </a:p>
          </p:txBody>
        </p:sp>
        <p:sp>
          <p:nvSpPr>
            <p:cNvPr id="18" name="Rectángulo 17"/>
            <p:cNvSpPr/>
            <p:nvPr/>
          </p:nvSpPr>
          <p:spPr>
            <a:xfrm>
              <a:off x="3007702" y="5464344"/>
              <a:ext cx="5815053" cy="4639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359410" marR="707390" indent="-5080" algn="just">
                <a:lnSpc>
                  <a:spcPct val="101000"/>
                </a:lnSpc>
                <a:spcBef>
                  <a:spcPts val="220"/>
                </a:spcBef>
                <a:spcAft>
                  <a:spcPts val="0"/>
                </a:spcAft>
              </a:pPr>
              <a:r>
                <a:rPr lang="es-CO" sz="2600" b="1" spc="-20" dirty="0">
                  <a:solidFill>
                    <a:schemeClr val="accent1"/>
                  </a:solidFill>
                  <a:latin typeface="Tahoma" panose="020B0604030504040204" pitchFamily="34" charset="0"/>
                  <a:ea typeface="Tahoma" panose="020B0604030504040204" pitchFamily="34" charset="0"/>
                </a:rPr>
                <a:t>confiabilidad</a:t>
              </a:r>
              <a:r>
                <a:rPr lang="es-CO" sz="2600" b="1" spc="-170" dirty="0">
                  <a:solidFill>
                    <a:schemeClr val="accent1"/>
                  </a:solidFill>
                  <a:latin typeface="Tahoma" panose="020B0604030504040204" pitchFamily="34" charset="0"/>
                  <a:ea typeface="Tahoma" panose="020B0604030504040204" pitchFamily="34" charset="0"/>
                </a:rPr>
                <a:t> </a:t>
              </a:r>
              <a:r>
                <a:rPr lang="es-CO" sz="2600" b="1" dirty="0">
                  <a:solidFill>
                    <a:schemeClr val="accent1"/>
                  </a:solidFill>
                  <a:latin typeface="Tahoma" panose="020B0604030504040204" pitchFamily="34" charset="0"/>
                  <a:ea typeface="Tahoma" panose="020B0604030504040204" pitchFamily="34" charset="0"/>
                </a:rPr>
                <a:t>y credibilidad.</a:t>
              </a:r>
            </a:p>
          </p:txBody>
        </p:sp>
        <p:sp>
          <p:nvSpPr>
            <p:cNvPr id="21" name="Rectángulo 20"/>
            <p:cNvSpPr/>
            <p:nvPr/>
          </p:nvSpPr>
          <p:spPr>
            <a:xfrm>
              <a:off x="3894835" y="4314719"/>
              <a:ext cx="4040786" cy="4924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CO" sz="2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</a:t>
              </a:r>
              <a:r>
                <a:rPr lang="es-CO" sz="2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umplimiento de objetivos</a:t>
              </a:r>
              <a:endParaRPr lang="es-CO" sz="2600" dirty="0"/>
            </a:p>
          </p:txBody>
        </p:sp>
        <p:sp>
          <p:nvSpPr>
            <p:cNvPr id="20" name="Flecha abajo 19"/>
            <p:cNvSpPr/>
            <p:nvPr/>
          </p:nvSpPr>
          <p:spPr>
            <a:xfrm>
              <a:off x="5586153" y="2649851"/>
              <a:ext cx="241069" cy="556063"/>
            </a:xfrm>
            <a:prstGeom prst="downArrow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 dirty="0"/>
            </a:p>
          </p:txBody>
        </p:sp>
        <p:sp>
          <p:nvSpPr>
            <p:cNvPr id="23" name="Flecha abajo 22"/>
            <p:cNvSpPr/>
            <p:nvPr/>
          </p:nvSpPr>
          <p:spPr>
            <a:xfrm>
              <a:off x="5584767" y="3713038"/>
              <a:ext cx="241069" cy="556063"/>
            </a:xfrm>
            <a:prstGeom prst="downArrow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 dirty="0"/>
            </a:p>
          </p:txBody>
        </p:sp>
        <p:sp>
          <p:nvSpPr>
            <p:cNvPr id="24" name="Flecha abajo 23"/>
            <p:cNvSpPr/>
            <p:nvPr/>
          </p:nvSpPr>
          <p:spPr>
            <a:xfrm>
              <a:off x="5584767" y="4815103"/>
              <a:ext cx="241069" cy="556063"/>
            </a:xfrm>
            <a:prstGeom prst="downArrow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 dirty="0"/>
            </a:p>
          </p:txBody>
        </p:sp>
      </p:grpSp>
    </p:spTree>
    <p:extLst>
      <p:ext uri="{BB962C8B-B14F-4D97-AF65-F5344CB8AC3E}">
        <p14:creationId xmlns:p14="http://schemas.microsoft.com/office/powerpoint/2010/main" val="3819312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/>
              <a:t>9</a:t>
            </a:fld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4707025" y="266023"/>
            <a:ext cx="32367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32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Características</a:t>
            </a:r>
            <a:endParaRPr lang="es-CO" sz="32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972589" y="2707717"/>
            <a:ext cx="18473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O" sz="2400" dirty="0"/>
          </a:p>
        </p:txBody>
      </p:sp>
      <p:pic>
        <p:nvPicPr>
          <p:cNvPr id="24577" name="image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4239" y="3267162"/>
            <a:ext cx="65088" cy="65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1823248" y="1609019"/>
            <a:ext cx="2427599" cy="21973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0" algn="ctr" defTabSz="914400" rtl="0" eaLnBrk="0" fontAlgn="base" latinLnBrk="0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CO" altLang="es-CO" sz="2400" b="1" i="0" u="none" strike="noStrike" cap="none" normalizeH="0" baseline="0" dirty="0" smtClean="0">
                <a:ln>
                  <a:noFill/>
                </a:ln>
                <a:solidFill>
                  <a:srgbClr val="191970"/>
                </a:solidFill>
                <a:effectLst/>
                <a:latin typeface="Arial" panose="020B0604020202020204" pitchFamily="34" charset="0"/>
                <a:ea typeface="Tahoma" panose="020B0604030504040204" pitchFamily="34" charset="0"/>
              </a:rPr>
              <a:t>Claridad</a:t>
            </a:r>
            <a:r>
              <a:rPr kumimoji="0" lang="es-CO" altLang="es-CO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ahoma" panose="020B0604030504040204" pitchFamily="34" charset="0"/>
              </a:rPr>
              <a:t>: Debe entenderse lo que se quiere hacer, siguiendo</a:t>
            </a:r>
            <a:r>
              <a:rPr kumimoji="0" lang="es-CO" altLang="es-CO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ahoma" panose="020B0604030504040204" pitchFamily="34" charset="0"/>
              </a:rPr>
              <a:t> </a:t>
            </a:r>
            <a:r>
              <a:rPr kumimoji="0" lang="es-CO" altLang="es-CO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ahoma" panose="020B0604030504040204" pitchFamily="34" charset="0"/>
              </a:rPr>
              <a:t>un orden lógico.</a:t>
            </a:r>
            <a:endParaRPr kumimoji="0" lang="es-CO" altLang="es-CO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5089038" y="5318497"/>
            <a:ext cx="31165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altLang="es-CO" sz="2800" b="1" dirty="0" smtClean="0">
                <a:solidFill>
                  <a:schemeClr val="accent1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ANTECEDENTES</a:t>
            </a:r>
            <a:endParaRPr lang="es-CO" sz="2800" b="1" dirty="0">
              <a:solidFill>
                <a:schemeClr val="accent1"/>
              </a:solidFill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8346519" y="1368889"/>
            <a:ext cx="3246553" cy="30015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4000"/>
              </a:lnSpc>
            </a:pPr>
            <a:r>
              <a:rPr lang="es-CO" sz="2400" b="1" dirty="0">
                <a:solidFill>
                  <a:srgbClr val="191970"/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Flexibilidad</a:t>
            </a:r>
            <a:r>
              <a:rPr lang="es-CO" sz="2400" dirty="0">
                <a:latin typeface="Tahoma" panose="020B0604030504040204" pitchFamily="34" charset="0"/>
                <a:ea typeface="Tahoma" panose="020B0604030504040204" pitchFamily="34" charset="0"/>
              </a:rPr>
              <a:t>:</a:t>
            </a:r>
            <a:r>
              <a:rPr lang="es-CO" sz="2400" spc="-165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400" spc="-165" dirty="0" smtClean="0">
                <a:latin typeface="Tahoma" panose="020B0604030504040204" pitchFamily="34" charset="0"/>
                <a:ea typeface="Tahoma" panose="020B0604030504040204" pitchFamily="34" charset="0"/>
              </a:rPr>
              <a:t>Por </a:t>
            </a:r>
            <a:r>
              <a:rPr lang="es-CO" sz="2400" dirty="0">
                <a:latin typeface="Tahoma" panose="020B0604030504040204" pitchFamily="34" charset="0"/>
                <a:ea typeface="Tahoma" panose="020B0604030504040204" pitchFamily="34" charset="0"/>
              </a:rPr>
              <a:t>disponibilidad</a:t>
            </a:r>
            <a:r>
              <a:rPr lang="es-CO" sz="2400" spc="-160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400" dirty="0">
                <a:latin typeface="Tahoma" panose="020B0604030504040204" pitchFamily="34" charset="0"/>
                <a:ea typeface="Tahoma" panose="020B0604030504040204" pitchFamily="34" charset="0"/>
              </a:rPr>
              <a:t>de</a:t>
            </a:r>
            <a:r>
              <a:rPr lang="es-CO" sz="2400" spc="-165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400" dirty="0">
                <a:latin typeface="Tahoma" panose="020B0604030504040204" pitchFamily="34" charset="0"/>
                <a:ea typeface="Tahoma" panose="020B0604030504040204" pitchFamily="34" charset="0"/>
              </a:rPr>
              <a:t>recursos</a:t>
            </a:r>
            <a:r>
              <a:rPr lang="es-CO" sz="2400" spc="-165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400" dirty="0">
                <a:latin typeface="Tahoma" panose="020B0604030504040204" pitchFamily="34" charset="0"/>
                <a:ea typeface="Tahoma" panose="020B0604030504040204" pitchFamily="34" charset="0"/>
              </a:rPr>
              <a:t>o</a:t>
            </a:r>
            <a:r>
              <a:rPr lang="es-CO" sz="2400" spc="-165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400" dirty="0">
                <a:latin typeface="Tahoma" panose="020B0604030504040204" pitchFamily="34" charset="0"/>
                <a:ea typeface="Tahoma" panose="020B0604030504040204" pitchFamily="34" charset="0"/>
              </a:rPr>
              <a:t>por mej</a:t>
            </a:r>
            <a:r>
              <a:rPr lang="es-CO" sz="2400" spc="-35" dirty="0">
                <a:latin typeface="Tahoma" panose="020B0604030504040204" pitchFamily="34" charset="0"/>
                <a:ea typeface="Tahoma" panose="020B0604030504040204" pitchFamily="34" charset="0"/>
              </a:rPr>
              <a:t>o</a:t>
            </a:r>
            <a:r>
              <a:rPr lang="es-CO" sz="2400" dirty="0">
                <a:latin typeface="Tahoma" panose="020B0604030504040204" pitchFamily="34" charset="0"/>
                <a:ea typeface="Tahoma" panose="020B0604030504040204" pitchFamily="34" charset="0"/>
              </a:rPr>
              <a:t>ra</a:t>
            </a:r>
            <a:r>
              <a:rPr lang="es-CO" sz="2400" spc="35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400" dirty="0">
                <a:latin typeface="Tahoma" panose="020B0604030504040204" pitchFamily="34" charset="0"/>
                <a:ea typeface="Tahoma" panose="020B0604030504040204" pitchFamily="34" charset="0"/>
              </a:rPr>
              <a:t>en</a:t>
            </a:r>
            <a:r>
              <a:rPr lang="es-CO" sz="2400" spc="35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400" dirty="0">
                <a:latin typeface="Tahoma" panose="020B0604030504040204" pitchFamily="34" charset="0"/>
                <a:ea typeface="Tahoma" panose="020B0604030504040204" pitchFamily="34" charset="0"/>
              </a:rPr>
              <a:t>las</a:t>
            </a:r>
            <a:r>
              <a:rPr lang="es-CO" sz="2400" spc="35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400" spc="-35" dirty="0" smtClean="0">
                <a:latin typeface="Tahoma" panose="020B0604030504040204" pitchFamily="34" charset="0"/>
                <a:ea typeface="Tahoma" panose="020B0604030504040204" pitchFamily="34" charset="0"/>
              </a:rPr>
              <a:t>técnicas</a:t>
            </a:r>
            <a:r>
              <a:rPr lang="es-CO" sz="2400" spc="35" dirty="0" smtClean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400" dirty="0">
                <a:latin typeface="Tahoma" panose="020B0604030504040204" pitchFamily="34" charset="0"/>
                <a:ea typeface="Tahoma" panose="020B0604030504040204" pitchFamily="34" charset="0"/>
              </a:rPr>
              <a:t>sea</a:t>
            </a:r>
            <a:r>
              <a:rPr lang="es-CO" sz="2400" spc="35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400" dirty="0">
                <a:latin typeface="Tahoma" panose="020B0604030504040204" pitchFamily="34" charset="0"/>
                <a:ea typeface="Tahoma" panose="020B0604030504040204" pitchFamily="34" charset="0"/>
              </a:rPr>
              <a:t>neces</a:t>
            </a:r>
            <a:r>
              <a:rPr lang="es-CO" sz="2400" spc="-35" dirty="0">
                <a:latin typeface="Tahoma" panose="020B0604030504040204" pitchFamily="34" charset="0"/>
                <a:ea typeface="Tahoma" panose="020B0604030504040204" pitchFamily="34" charset="0"/>
              </a:rPr>
              <a:t>a</a:t>
            </a:r>
            <a:r>
              <a:rPr lang="es-CO" sz="2400" dirty="0">
                <a:latin typeface="Tahoma" panose="020B0604030504040204" pitchFamily="34" charset="0"/>
                <a:ea typeface="Tahoma" panose="020B0604030504040204" pitchFamily="34" charset="0"/>
              </a:rPr>
              <a:t>rio</a:t>
            </a:r>
            <a:r>
              <a:rPr lang="es-CO" sz="2400" spc="35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400" dirty="0">
                <a:latin typeface="Tahoma" panose="020B0604030504040204" pitchFamily="34" charset="0"/>
                <a:ea typeface="Tahoma" panose="020B0604030504040204" pitchFamily="34" charset="0"/>
              </a:rPr>
              <a:t>cambi</a:t>
            </a:r>
            <a:r>
              <a:rPr lang="es-CO" sz="2400" spc="-30" dirty="0">
                <a:latin typeface="Tahoma" panose="020B0604030504040204" pitchFamily="34" charset="0"/>
                <a:ea typeface="Tahoma" panose="020B0604030504040204" pitchFamily="34" charset="0"/>
              </a:rPr>
              <a:t>a</a:t>
            </a:r>
            <a:r>
              <a:rPr lang="es-CO" sz="2400" dirty="0">
                <a:latin typeface="Tahoma" panose="020B0604030504040204" pitchFamily="34" charset="0"/>
                <a:ea typeface="Tahoma" panose="020B0604030504040204" pitchFamily="34" charset="0"/>
              </a:rPr>
              <a:t>r</a:t>
            </a:r>
            <a:r>
              <a:rPr lang="es-CO" sz="2400" spc="35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400" dirty="0" smtClean="0">
                <a:latin typeface="Tahoma" panose="020B0604030504040204" pitchFamily="34" charset="0"/>
                <a:ea typeface="Tahoma" panose="020B0604030504040204" pitchFamily="34" charset="0"/>
              </a:rPr>
              <a:t>ejecución de algunas</a:t>
            </a:r>
            <a:r>
              <a:rPr lang="es-CO" sz="2400" spc="-190" dirty="0" smtClean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400" dirty="0">
                <a:latin typeface="Tahoma" panose="020B0604030504040204" pitchFamily="34" charset="0"/>
                <a:ea typeface="Tahoma" panose="020B0604030504040204" pitchFamily="34" charset="0"/>
              </a:rPr>
              <a:t>tareas</a:t>
            </a:r>
            <a:endParaRPr lang="es-CO" sz="2400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-18288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O" dirty="0"/>
          </a:p>
        </p:txBody>
      </p:sp>
      <p:pic>
        <p:nvPicPr>
          <p:cNvPr id="24580" name="image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770" y="566738"/>
            <a:ext cx="65088" cy="65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5089038" y="1819525"/>
            <a:ext cx="2419289" cy="177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0" algn="r" defTabSz="914400" rtl="0" eaLnBrk="0" fontAlgn="base" latinLnBrk="0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CO" altLang="es-CO" sz="2400" b="1" i="0" u="none" strike="noStrike" cap="none" normalizeH="0" baseline="0" dirty="0" smtClean="0">
                <a:ln>
                  <a:noFill/>
                </a:ln>
                <a:solidFill>
                  <a:srgbClr val="19197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Precisión</a:t>
            </a:r>
            <a:r>
              <a:rPr kumimoji="0" lang="es-CO" altLang="es-CO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Para permitir obtener datos confiables y reproducibles.</a:t>
            </a:r>
          </a:p>
        </p:txBody>
      </p:sp>
      <p:sp>
        <p:nvSpPr>
          <p:cNvPr id="17" name="Cheurón 16"/>
          <p:cNvSpPr/>
          <p:nvPr/>
        </p:nvSpPr>
        <p:spPr>
          <a:xfrm rot="5400000">
            <a:off x="6158032" y="2348933"/>
            <a:ext cx="648391" cy="4462762"/>
          </a:xfrm>
          <a:prstGeom prst="chevron">
            <a:avLst>
              <a:gd name="adj" fmla="val 9447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2776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spiral">
  <a:themeElements>
    <a:clrScheme name="Espiral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1686</TotalTime>
  <Words>1201</Words>
  <Application>Microsoft Office PowerPoint</Application>
  <PresentationFormat>Panorámica</PresentationFormat>
  <Paragraphs>180</Paragraphs>
  <Slides>24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24</vt:i4>
      </vt:variant>
    </vt:vector>
  </HeadingPairs>
  <TitlesOfParts>
    <vt:vector size="33" baseType="lpstr">
      <vt:lpstr>Arial</vt:lpstr>
      <vt:lpstr>Calibri</vt:lpstr>
      <vt:lpstr>Cambria Math</vt:lpstr>
      <vt:lpstr>Century Gothic</vt:lpstr>
      <vt:lpstr>CMSS10</vt:lpstr>
      <vt:lpstr>Tahoma</vt:lpstr>
      <vt:lpstr>Wingdings</vt:lpstr>
      <vt:lpstr>Wingdings 3</vt:lpstr>
      <vt:lpstr>Espiral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Metodología de anteproyecto a documento final.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Liliana Mesa Espitia</dc:creator>
  <cp:lastModifiedBy>Usuario</cp:lastModifiedBy>
  <cp:revision>70</cp:revision>
  <dcterms:created xsi:type="dcterms:W3CDTF">2017-08-26T23:12:43Z</dcterms:created>
  <dcterms:modified xsi:type="dcterms:W3CDTF">2018-02-26T22:20:20Z</dcterms:modified>
</cp:coreProperties>
</file>